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500" r:id="rId2"/>
    <p:sldId id="502" r:id="rId3"/>
    <p:sldId id="403" r:id="rId4"/>
    <p:sldId id="461" r:id="rId5"/>
    <p:sldId id="445" r:id="rId6"/>
    <p:sldId id="446" r:id="rId7"/>
    <p:sldId id="447" r:id="rId8"/>
    <p:sldId id="448" r:id="rId9"/>
    <p:sldId id="499" r:id="rId10"/>
    <p:sldId id="473" r:id="rId11"/>
    <p:sldId id="455" r:id="rId12"/>
    <p:sldId id="459" r:id="rId13"/>
    <p:sldId id="449" r:id="rId14"/>
    <p:sldId id="454" r:id="rId15"/>
    <p:sldId id="466" r:id="rId16"/>
    <p:sldId id="467" r:id="rId17"/>
    <p:sldId id="468" r:id="rId18"/>
    <p:sldId id="470" r:id="rId19"/>
    <p:sldId id="472" r:id="rId20"/>
    <p:sldId id="498" r:id="rId21"/>
    <p:sldId id="474" r:id="rId22"/>
    <p:sldId id="501" r:id="rId23"/>
    <p:sldId id="419" r:id="rId24"/>
    <p:sldId id="457" r:id="rId25"/>
    <p:sldId id="476" r:id="rId26"/>
    <p:sldId id="477" r:id="rId27"/>
    <p:sldId id="480" r:id="rId28"/>
    <p:sldId id="481" r:id="rId29"/>
    <p:sldId id="482" r:id="rId30"/>
    <p:sldId id="483" r:id="rId31"/>
    <p:sldId id="484" r:id="rId32"/>
    <p:sldId id="485" r:id="rId33"/>
    <p:sldId id="486" r:id="rId34"/>
    <p:sldId id="487" r:id="rId35"/>
    <p:sldId id="488" r:id="rId36"/>
    <p:sldId id="489" r:id="rId37"/>
    <p:sldId id="490" r:id="rId38"/>
    <p:sldId id="491" r:id="rId39"/>
    <p:sldId id="492" r:id="rId40"/>
    <p:sldId id="493" r:id="rId41"/>
    <p:sldId id="494" r:id="rId42"/>
    <p:sldId id="495" r:id="rId43"/>
    <p:sldId id="496" r:id="rId44"/>
    <p:sldId id="497" r:id="rId45"/>
    <p:sldId id="426" r:id="rId46"/>
    <p:sldId id="460"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707" autoAdjust="0"/>
  </p:normalViewPr>
  <p:slideViewPr>
    <p:cSldViewPr>
      <p:cViewPr>
        <p:scale>
          <a:sx n="75" d="100"/>
          <a:sy n="75" d="100"/>
        </p:scale>
        <p:origin x="-1236" y="-22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C227CE-4EFB-4290-8D7C-2093FF267E7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2C1733-B8E7-455E-B020-3FE10C082EA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A740C9-6E26-4439-A6BC-9E2E80FE9BD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298DE5-748A-4FE2-9BD2-B414E5021F1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DA2645-3EB6-406F-B92D-EC9BADD5504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744363-287A-49CC-923D-967C13272B6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37354D-237F-4539-83C3-8BA53FA7A27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F87ECD-7EFA-4E59-95CF-0E62F47777A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A5731BD-0464-4EC9-940A-AA9FF74ECB1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1340D0-3C4C-408B-B56B-A66D98EB3A9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BA93B3-F686-4433-B698-5BA1E6C40F0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6A4006-AF67-4093-8C31-3EBD8D0FE02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561ACC6-DAE3-40AB-9915-AB810B136CA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Church Body Life</a:t>
            </a:r>
            <a:endParaRPr lang="en-US" sz="6000" dirty="0"/>
          </a:p>
        </p:txBody>
      </p:sp>
      <p:sp>
        <p:nvSpPr>
          <p:cNvPr id="3" name="Subtitle 2"/>
          <p:cNvSpPr>
            <a:spLocks noGrp="1"/>
          </p:cNvSpPr>
          <p:nvPr>
            <p:ph type="subTitle" idx="1"/>
          </p:nvPr>
        </p:nvSpPr>
        <p:spPr/>
        <p:txBody>
          <a:bodyPr/>
          <a:lstStyle/>
          <a:p>
            <a:r>
              <a:rPr lang="en-US" dirty="0" smtClean="0"/>
              <a:t>Warren Henderson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609600" y="1219200"/>
            <a:ext cx="8077200" cy="4191000"/>
          </a:xfrm>
        </p:spPr>
        <p:txBody>
          <a:bodyPr/>
          <a:lstStyle/>
          <a:p>
            <a:pPr eaLnBrk="1" hangingPunct="1"/>
            <a:r>
              <a:rPr lang="en-US" sz="5400" dirty="0" smtClean="0">
                <a:solidFill>
                  <a:srgbClr val="3333FF"/>
                </a:solidFill>
              </a:rPr>
              <a:t>What is the Purpose</a:t>
            </a:r>
            <a:br>
              <a:rPr lang="en-US" sz="5400" dirty="0" smtClean="0">
                <a:solidFill>
                  <a:srgbClr val="3333FF"/>
                </a:solidFill>
              </a:rPr>
            </a:br>
            <a:r>
              <a:rPr lang="en-US" sz="5400" dirty="0" smtClean="0">
                <a:solidFill>
                  <a:srgbClr val="3333FF"/>
                </a:solidFill>
              </a:rPr>
              <a:t>of the Church?</a:t>
            </a:r>
            <a:r>
              <a:rPr lang="en-US" sz="5400" b="1" dirty="0" smtClean="0"/>
              <a:t> </a:t>
            </a:r>
            <a:r>
              <a:rPr lang="en-US" dirty="0" smtClean="0"/>
              <a:t/>
            </a:r>
            <a:br>
              <a:rPr lang="en-US" dirty="0" smtClean="0"/>
            </a:br>
            <a:r>
              <a:rPr lang="en-US" sz="1800" dirty="0" smtClean="0"/>
              <a:t/>
            </a:r>
            <a:br>
              <a:rPr lang="en-US" sz="1800" dirty="0" smtClean="0"/>
            </a:br>
            <a:r>
              <a:rPr lang="en-US" sz="5400" b="1" dirty="0" smtClean="0"/>
              <a:t> Session # 2</a:t>
            </a:r>
            <a:r>
              <a:rPr lang="en-US" sz="3600" dirty="0" smtClean="0"/>
              <a:t/>
            </a:r>
            <a:br>
              <a:rPr lang="en-US" sz="3600" dirty="0" smtClean="0"/>
            </a:br>
            <a:r>
              <a:rPr lang="en-US" sz="1800" dirty="0" smtClean="0"/>
              <a:t/>
            </a:r>
            <a:br>
              <a:rPr lang="en-US" sz="1800" dirty="0" smtClean="0"/>
            </a:br>
            <a:r>
              <a:rPr lang="en-US" sz="1600" dirty="0" smtClean="0"/>
              <a:t/>
            </a:r>
            <a:br>
              <a:rPr lang="en-US" sz="1600" dirty="0" smtClean="0"/>
            </a:br>
            <a:r>
              <a:rPr lang="en-US" sz="2000" dirty="0" smtClean="0"/>
              <a:t/>
            </a:r>
            <a:br>
              <a:rPr lang="en-US" sz="2000" dirty="0" smtClean="0"/>
            </a:b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type="lt">
                                    <p:tmPct val="10000"/>
                                  </p:iterate>
                                  <p:childTnLst>
                                    <p:set>
                                      <p:cBhvr>
                                        <p:cTn id="6" dur="1" fill="hold">
                                          <p:stCondLst>
                                            <p:cond delay="0"/>
                                          </p:stCondLst>
                                        </p:cTn>
                                        <p:tgtEl>
                                          <p:spTgt spid="208898"/>
                                        </p:tgtEl>
                                        <p:attrNameLst>
                                          <p:attrName>style.visibility</p:attrName>
                                        </p:attrNameLst>
                                      </p:cBhvr>
                                      <p:to>
                                        <p:strVal val="visible"/>
                                      </p:to>
                                    </p:set>
                                    <p:anim calcmode="lin" valueType="num">
                                      <p:cBhvr additive="base">
                                        <p:cTn id="7" dur="500" fill="hold"/>
                                        <p:tgtEl>
                                          <p:spTgt spid="208898"/>
                                        </p:tgtEl>
                                        <p:attrNameLst>
                                          <p:attrName>ppt_x</p:attrName>
                                        </p:attrNameLst>
                                      </p:cBhvr>
                                      <p:tavLst>
                                        <p:tav tm="0">
                                          <p:val>
                                            <p:strVal val="#ppt_x"/>
                                          </p:val>
                                        </p:tav>
                                        <p:tav tm="100000">
                                          <p:val>
                                            <p:strVal val="#ppt_x"/>
                                          </p:val>
                                        </p:tav>
                                      </p:tavLst>
                                    </p:anim>
                                    <p:anim calcmode="lin" valueType="num">
                                      <p:cBhvr additive="base">
                                        <p:cTn id="8" dur="500" fill="hold"/>
                                        <p:tgtEl>
                                          <p:spTgt spid="20889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4000" smtClean="0"/>
              <a:t>What is the Purpose</a:t>
            </a:r>
            <a:br>
              <a:rPr lang="en-US" sz="4000" smtClean="0"/>
            </a:br>
            <a:r>
              <a:rPr lang="en-US" sz="4000" smtClean="0"/>
              <a:t>of the Church?</a:t>
            </a:r>
          </a:p>
        </p:txBody>
      </p:sp>
      <p:sp>
        <p:nvSpPr>
          <p:cNvPr id="11267" name="Rectangle 3"/>
          <p:cNvSpPr>
            <a:spLocks noGrp="1" noChangeArrowheads="1"/>
          </p:cNvSpPr>
          <p:nvPr>
            <p:ph type="body" idx="1"/>
          </p:nvPr>
        </p:nvSpPr>
        <p:spPr/>
        <p:txBody>
          <a:bodyPr/>
          <a:lstStyle/>
          <a:p>
            <a:pPr marL="609600" indent="-609600" eaLnBrk="1" hangingPunct="1">
              <a:lnSpc>
                <a:spcPct val="80000"/>
              </a:lnSpc>
              <a:buFontTx/>
              <a:buAutoNum type="arabicPeriod"/>
            </a:pPr>
            <a:r>
              <a:rPr lang="en-US" sz="2800" smtClean="0"/>
              <a:t>The </a:t>
            </a:r>
            <a:r>
              <a:rPr lang="en-US" sz="2800" smtClean="0">
                <a:solidFill>
                  <a:srgbClr val="3333FF"/>
                </a:solidFill>
              </a:rPr>
              <a:t>Upward</a:t>
            </a:r>
            <a:r>
              <a:rPr lang="en-US" sz="2800" smtClean="0"/>
              <a:t> Ministry – Offer Up!</a:t>
            </a:r>
          </a:p>
          <a:p>
            <a:pPr marL="990600" lvl="1" indent="-533400" eaLnBrk="1" hangingPunct="1">
              <a:lnSpc>
                <a:spcPct val="80000"/>
              </a:lnSpc>
              <a:buFontTx/>
              <a:buNone/>
            </a:pPr>
            <a:r>
              <a:rPr lang="en-US" sz="2400" smtClean="0"/>
              <a:t>	The </a:t>
            </a:r>
            <a:r>
              <a:rPr lang="en-US" sz="2400" smtClean="0">
                <a:solidFill>
                  <a:schemeClr val="hlink"/>
                </a:solidFill>
              </a:rPr>
              <a:t>exaltation</a:t>
            </a:r>
            <a:r>
              <a:rPr lang="en-US" sz="2400" smtClean="0"/>
              <a:t> of God in worship (</a:t>
            </a:r>
            <a:r>
              <a:rPr lang="en-US" sz="2400" smtClean="0">
                <a:solidFill>
                  <a:srgbClr val="CC3300"/>
                </a:solidFill>
              </a:rPr>
              <a:t>the priest</a:t>
            </a:r>
            <a:r>
              <a:rPr lang="en-US" sz="2400" smtClean="0"/>
              <a:t>).</a:t>
            </a:r>
          </a:p>
          <a:p>
            <a:pPr marL="990600" lvl="1" indent="-533400" eaLnBrk="1" hangingPunct="1">
              <a:lnSpc>
                <a:spcPct val="80000"/>
              </a:lnSpc>
              <a:buFontTx/>
              <a:buNone/>
            </a:pPr>
            <a:endParaRPr lang="en-US" sz="1000" smtClean="0"/>
          </a:p>
          <a:p>
            <a:pPr marL="609600" indent="-609600" eaLnBrk="1" hangingPunct="1">
              <a:lnSpc>
                <a:spcPct val="80000"/>
              </a:lnSpc>
              <a:buFontTx/>
              <a:buAutoNum type="arabicPeriod" startAt="2"/>
            </a:pPr>
            <a:r>
              <a:rPr lang="en-US" sz="2800" smtClean="0"/>
              <a:t>The </a:t>
            </a:r>
            <a:r>
              <a:rPr lang="en-US" sz="2800" smtClean="0">
                <a:solidFill>
                  <a:srgbClr val="3333FF"/>
                </a:solidFill>
              </a:rPr>
              <a:t>Inward</a:t>
            </a:r>
            <a:r>
              <a:rPr lang="en-US" sz="2800" smtClean="0"/>
              <a:t> Ministry – To Build Up!</a:t>
            </a:r>
          </a:p>
          <a:p>
            <a:pPr marL="609600" indent="-609600" eaLnBrk="1" hangingPunct="1">
              <a:lnSpc>
                <a:spcPct val="80000"/>
              </a:lnSpc>
              <a:buFontTx/>
              <a:buNone/>
            </a:pPr>
            <a:r>
              <a:rPr lang="en-US" sz="2800" smtClean="0"/>
              <a:t>		 </a:t>
            </a:r>
            <a:r>
              <a:rPr lang="en-US" sz="2400" smtClean="0"/>
              <a:t>The </a:t>
            </a:r>
            <a:r>
              <a:rPr lang="en-US" sz="2400" smtClean="0">
                <a:solidFill>
                  <a:schemeClr val="hlink"/>
                </a:solidFill>
              </a:rPr>
              <a:t>edification</a:t>
            </a:r>
            <a:r>
              <a:rPr lang="en-US" sz="2400" smtClean="0"/>
              <a:t> of all believers (</a:t>
            </a:r>
            <a:r>
              <a:rPr lang="en-US" sz="2400" smtClean="0">
                <a:solidFill>
                  <a:srgbClr val="CC3300"/>
                </a:solidFill>
              </a:rPr>
              <a:t>the shepherd</a:t>
            </a:r>
            <a:r>
              <a:rPr lang="en-US" sz="2400" smtClean="0"/>
              <a:t>).</a:t>
            </a:r>
            <a:r>
              <a:rPr lang="en-US" sz="2800" smtClean="0"/>
              <a:t> </a:t>
            </a:r>
          </a:p>
          <a:p>
            <a:pPr marL="609600" indent="-609600" eaLnBrk="1" hangingPunct="1">
              <a:lnSpc>
                <a:spcPct val="80000"/>
              </a:lnSpc>
              <a:buFontTx/>
              <a:buNone/>
            </a:pPr>
            <a:endParaRPr lang="en-US" sz="1000" smtClean="0"/>
          </a:p>
          <a:p>
            <a:pPr marL="609600" indent="-609600" eaLnBrk="1" hangingPunct="1">
              <a:lnSpc>
                <a:spcPct val="80000"/>
              </a:lnSpc>
              <a:buFontTx/>
              <a:buAutoNum type="arabicPeriod" startAt="3"/>
            </a:pPr>
            <a:r>
              <a:rPr lang="en-US" sz="2800" smtClean="0"/>
              <a:t>The </a:t>
            </a:r>
            <a:r>
              <a:rPr lang="en-US" sz="2800" smtClean="0">
                <a:solidFill>
                  <a:srgbClr val="3333FF"/>
                </a:solidFill>
              </a:rPr>
              <a:t>Outward</a:t>
            </a:r>
            <a:r>
              <a:rPr lang="en-US" sz="2800" smtClean="0"/>
              <a:t> Ministry – To Reach Out!</a:t>
            </a:r>
          </a:p>
          <a:p>
            <a:pPr marL="1333500" lvl="2" indent="-419100" eaLnBrk="1" hangingPunct="1">
              <a:lnSpc>
                <a:spcPct val="80000"/>
              </a:lnSpc>
              <a:buFontTx/>
              <a:buNone/>
            </a:pPr>
            <a:r>
              <a:rPr lang="en-US" sz="2800" smtClean="0"/>
              <a:t> </a:t>
            </a:r>
            <a:r>
              <a:rPr lang="en-US" smtClean="0"/>
              <a:t>The </a:t>
            </a:r>
            <a:r>
              <a:rPr lang="en-US" smtClean="0">
                <a:solidFill>
                  <a:schemeClr val="hlink"/>
                </a:solidFill>
              </a:rPr>
              <a:t>evangelization</a:t>
            </a:r>
            <a:r>
              <a:rPr lang="en-US" smtClean="0"/>
              <a:t> of all nations:</a:t>
            </a:r>
          </a:p>
          <a:p>
            <a:pPr marL="1333500" lvl="2" indent="-419100" eaLnBrk="1" hangingPunct="1">
              <a:lnSpc>
                <a:spcPct val="80000"/>
              </a:lnSpc>
              <a:buFontTx/>
              <a:buNone/>
            </a:pPr>
            <a:r>
              <a:rPr lang="en-US" sz="1800" smtClean="0"/>
              <a:t> 	</a:t>
            </a:r>
            <a:r>
              <a:rPr lang="en-US" sz="1800" smtClean="0">
                <a:solidFill>
                  <a:srgbClr val="CC3300"/>
                </a:solidFill>
              </a:rPr>
              <a:t>The fisherman</a:t>
            </a:r>
            <a:r>
              <a:rPr lang="en-US" sz="1800" smtClean="0"/>
              <a:t> – going were the fish are, landing one at a time.</a:t>
            </a:r>
          </a:p>
          <a:p>
            <a:pPr marL="1333500" lvl="2" indent="-419100" eaLnBrk="1" hangingPunct="1">
              <a:lnSpc>
                <a:spcPct val="80000"/>
              </a:lnSpc>
              <a:buFontTx/>
              <a:buNone/>
            </a:pPr>
            <a:r>
              <a:rPr lang="en-US" sz="1800" smtClean="0"/>
              <a:t>	</a:t>
            </a:r>
            <a:r>
              <a:rPr lang="en-US" sz="1800" smtClean="0">
                <a:solidFill>
                  <a:srgbClr val="CC3300"/>
                </a:solidFill>
              </a:rPr>
              <a:t>The farmer</a:t>
            </a:r>
            <a:r>
              <a:rPr lang="en-US" sz="1800" smtClean="0"/>
              <a:t> – going into the field to sow gospel seed.</a:t>
            </a:r>
          </a:p>
          <a:p>
            <a:pPr marL="1333500" lvl="2" indent="-419100" eaLnBrk="1" hangingPunct="1">
              <a:lnSpc>
                <a:spcPct val="80000"/>
              </a:lnSpc>
              <a:buFontTx/>
              <a:buNone/>
            </a:pPr>
            <a:endParaRPr lang="en-US" sz="2000" smtClean="0"/>
          </a:p>
          <a:p>
            <a:pPr marL="609600" indent="-609600" eaLnBrk="1" hangingPunct="1">
              <a:lnSpc>
                <a:spcPct val="80000"/>
              </a:lnSpc>
            </a:pPr>
            <a:r>
              <a:rPr lang="en-US" sz="2800" smtClean="0"/>
              <a:t>A healthy assembly will be active in all three ministries – believers will neglect none!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solidFill>
                  <a:srgbClr val="3333FF"/>
                </a:solidFill>
              </a:rPr>
              <a:t>The Upward Ministry</a:t>
            </a:r>
          </a:p>
        </p:txBody>
      </p:sp>
      <p:sp>
        <p:nvSpPr>
          <p:cNvPr id="12291" name="Rectangle 3"/>
          <p:cNvSpPr>
            <a:spLocks noGrp="1" noChangeArrowheads="1"/>
          </p:cNvSpPr>
          <p:nvPr>
            <p:ph type="body" idx="1"/>
          </p:nvPr>
        </p:nvSpPr>
        <p:spPr>
          <a:xfrm>
            <a:off x="457200" y="1295400"/>
            <a:ext cx="8229600" cy="4876800"/>
          </a:xfrm>
        </p:spPr>
        <p:txBody>
          <a:bodyPr/>
          <a:lstStyle/>
          <a:p>
            <a:pPr marL="381000" indent="-381000" eaLnBrk="1" hangingPunct="1">
              <a:lnSpc>
                <a:spcPct val="80000"/>
              </a:lnSpc>
              <a:buFontTx/>
              <a:buAutoNum type="arabicPeriod"/>
            </a:pPr>
            <a:r>
              <a:rPr lang="en-US" sz="2800" dirty="0" smtClean="0"/>
              <a:t>The local Church gathers in the name of and to Christ; not to a particular doctrine, governmental form, method, political agenda, individual, or schooling movement.</a:t>
            </a:r>
          </a:p>
          <a:p>
            <a:pPr marL="800100" lvl="1" indent="-342900" eaLnBrk="1" hangingPunct="1">
              <a:lnSpc>
                <a:spcPct val="80000"/>
              </a:lnSpc>
            </a:pPr>
            <a:r>
              <a:rPr lang="en-US" sz="2400" dirty="0" smtClean="0"/>
              <a:t>Christ is the head; the Church is to uphold the head (Eph. 1:22-23).</a:t>
            </a:r>
          </a:p>
          <a:p>
            <a:pPr marL="800100" lvl="1" indent="-342900" eaLnBrk="1" hangingPunct="1">
              <a:lnSpc>
                <a:spcPct val="80000"/>
              </a:lnSpc>
            </a:pPr>
            <a:r>
              <a:rPr lang="en-US" sz="2400" dirty="0" smtClean="0"/>
              <a:t>Corporately weekly remembrance – the Lord’s Supper (Acts 2:42, 20:7).</a:t>
            </a:r>
          </a:p>
          <a:p>
            <a:pPr marL="800100" lvl="1" indent="-342900" eaLnBrk="1" hangingPunct="1">
              <a:lnSpc>
                <a:spcPct val="80000"/>
              </a:lnSpc>
            </a:pPr>
            <a:endParaRPr lang="en-US" sz="900" dirty="0" smtClean="0"/>
          </a:p>
          <a:p>
            <a:pPr marL="381000" indent="-381000" eaLnBrk="1" hangingPunct="1">
              <a:lnSpc>
                <a:spcPct val="80000"/>
              </a:lnSpc>
              <a:buFontTx/>
              <a:buNone/>
            </a:pPr>
            <a:r>
              <a:rPr lang="en-US" sz="2800" dirty="0" smtClean="0"/>
              <a:t>2.	All believers are priests (1 Pet. 2:5-9) and are able to worship God.</a:t>
            </a:r>
          </a:p>
          <a:p>
            <a:pPr marL="800100" lvl="1" indent="-342900" eaLnBrk="1" hangingPunct="1">
              <a:lnSpc>
                <a:spcPct val="80000"/>
              </a:lnSpc>
            </a:pPr>
            <a:r>
              <a:rPr lang="en-US" sz="2400" dirty="0" smtClean="0"/>
              <a:t>Individual worship can be a 24/7 experience (Rom. 12:1-2).</a:t>
            </a:r>
          </a:p>
          <a:p>
            <a:pPr marL="800100" lvl="1" indent="-342900" eaLnBrk="1" hangingPunct="1">
              <a:lnSpc>
                <a:spcPct val="80000"/>
              </a:lnSpc>
            </a:pPr>
            <a:r>
              <a:rPr lang="en-US" sz="2400" smtClean="0"/>
              <a:t>Corporate worship (Acts </a:t>
            </a:r>
            <a:r>
              <a:rPr lang="en-US" sz="2400" smtClean="0"/>
              <a:t>20:7; </a:t>
            </a:r>
            <a:r>
              <a:rPr lang="en-US" sz="2400" smtClean="0"/>
              <a:t>1 Cor. </a:t>
            </a:r>
            <a:r>
              <a:rPr lang="en-US" sz="2400" dirty="0" smtClean="0"/>
              <a:t>11:18)</a:t>
            </a:r>
          </a:p>
          <a:p>
            <a:pPr marL="381000" indent="-381000" eaLnBrk="1" hangingPunct="1">
              <a:lnSpc>
                <a:spcPct val="80000"/>
              </a:lnSpc>
              <a:buFontTx/>
              <a:buNone/>
            </a:pPr>
            <a:endParaRPr lang="en-US" sz="2800" dirty="0" smtClean="0"/>
          </a:p>
          <a:p>
            <a:pPr marL="381000" indent="-381000" eaLnBrk="1" hangingPunct="1">
              <a:lnSpc>
                <a:spcPct val="80000"/>
              </a:lnSpc>
            </a:pPr>
            <a:endParaRPr lang="en-US" sz="28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solidFill>
                  <a:srgbClr val="3333FF"/>
                </a:solidFill>
              </a:rPr>
              <a:t>The Inward Ministry</a:t>
            </a:r>
          </a:p>
        </p:txBody>
      </p:sp>
      <p:sp>
        <p:nvSpPr>
          <p:cNvPr id="13315" name="Rectangle 3"/>
          <p:cNvSpPr>
            <a:spLocks noGrp="1" noChangeArrowheads="1"/>
          </p:cNvSpPr>
          <p:nvPr>
            <p:ph type="body" idx="1"/>
          </p:nvPr>
        </p:nvSpPr>
        <p:spPr>
          <a:xfrm>
            <a:off x="457200" y="1447800"/>
            <a:ext cx="8229600" cy="4906963"/>
          </a:xfrm>
        </p:spPr>
        <p:txBody>
          <a:bodyPr/>
          <a:lstStyle/>
          <a:p>
            <a:pPr eaLnBrk="1" hangingPunct="1">
              <a:lnSpc>
                <a:spcPct val="80000"/>
              </a:lnSpc>
              <a:buFontTx/>
              <a:buNone/>
            </a:pPr>
            <a:endParaRPr lang="en-US" sz="1800" b="1" u="sng" smtClean="0"/>
          </a:p>
          <a:p>
            <a:pPr eaLnBrk="1" hangingPunct="1">
              <a:lnSpc>
                <a:spcPct val="80000"/>
              </a:lnSpc>
              <a:buFontTx/>
              <a:buNone/>
            </a:pPr>
            <a:r>
              <a:rPr lang="en-US" b="1" u="sng" smtClean="0"/>
              <a:t>Conditions for Assembly Growth</a:t>
            </a:r>
            <a:endParaRPr lang="en-US" b="1" smtClean="0"/>
          </a:p>
          <a:p>
            <a:pPr eaLnBrk="1" hangingPunct="1">
              <a:lnSpc>
                <a:spcPct val="80000"/>
              </a:lnSpc>
              <a:buFontTx/>
              <a:buNone/>
            </a:pPr>
            <a:r>
              <a:rPr lang="en-US" sz="3100" b="1" smtClean="0"/>
              <a:t>(1) Unity (must affirm Christ as Lord; 1 Cor. 1:1-10)</a:t>
            </a:r>
            <a:endParaRPr lang="en-US" sz="3100" smtClean="0"/>
          </a:p>
          <a:p>
            <a:pPr eaLnBrk="1" hangingPunct="1">
              <a:lnSpc>
                <a:spcPct val="80000"/>
              </a:lnSpc>
            </a:pPr>
            <a:endParaRPr lang="en-US" sz="700" smtClean="0"/>
          </a:p>
          <a:p>
            <a:pPr eaLnBrk="1" hangingPunct="1">
              <a:lnSpc>
                <a:spcPct val="80000"/>
              </a:lnSpc>
            </a:pPr>
            <a:r>
              <a:rPr lang="en-US" sz="2800" smtClean="0"/>
              <a:t>Church unity reveals God’s glory (John 17:21-23).</a:t>
            </a:r>
          </a:p>
          <a:p>
            <a:pPr eaLnBrk="1" hangingPunct="1">
              <a:lnSpc>
                <a:spcPct val="80000"/>
              </a:lnSpc>
            </a:pPr>
            <a:endParaRPr lang="en-US" sz="700" smtClean="0"/>
          </a:p>
          <a:p>
            <a:pPr eaLnBrk="1" hangingPunct="1">
              <a:lnSpc>
                <a:spcPct val="80000"/>
              </a:lnSpc>
            </a:pPr>
            <a:r>
              <a:rPr lang="en-US" sz="2800" smtClean="0"/>
              <a:t>Acts: one accord = church grew vs. disunity = No power.</a:t>
            </a:r>
          </a:p>
          <a:p>
            <a:pPr eaLnBrk="1" hangingPunct="1">
              <a:lnSpc>
                <a:spcPct val="80000"/>
              </a:lnSpc>
              <a:buFontTx/>
              <a:buNone/>
            </a:pPr>
            <a:endParaRPr lang="en-US" sz="1400" b="1" smtClean="0"/>
          </a:p>
          <a:p>
            <a:pPr eaLnBrk="1" hangingPunct="1">
              <a:lnSpc>
                <a:spcPct val="80000"/>
              </a:lnSpc>
              <a:buFontTx/>
              <a:buNone/>
            </a:pPr>
            <a:r>
              <a:rPr lang="en-US" sz="2800" b="1" smtClean="0"/>
              <a:t>	Goal: to lay hold of the mind of Christ, then same mindedness will be achieved (Phil. 2:1-5).</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52400"/>
            <a:ext cx="8229600" cy="1219200"/>
          </a:xfrm>
        </p:spPr>
        <p:txBody>
          <a:bodyPr/>
          <a:lstStyle/>
          <a:p>
            <a:pPr eaLnBrk="1" hangingPunct="1"/>
            <a:r>
              <a:rPr lang="en-US" smtClean="0">
                <a:solidFill>
                  <a:srgbClr val="3333FF"/>
                </a:solidFill>
              </a:rPr>
              <a:t>The Inward Ministry</a:t>
            </a:r>
          </a:p>
        </p:txBody>
      </p:sp>
      <p:sp>
        <p:nvSpPr>
          <p:cNvPr id="14339" name="Rectangle 3"/>
          <p:cNvSpPr>
            <a:spLocks noGrp="1" noChangeArrowheads="1"/>
          </p:cNvSpPr>
          <p:nvPr>
            <p:ph type="body" idx="1"/>
          </p:nvPr>
        </p:nvSpPr>
        <p:spPr>
          <a:xfrm>
            <a:off x="457200" y="1219200"/>
            <a:ext cx="8229600" cy="5029200"/>
          </a:xfrm>
        </p:spPr>
        <p:txBody>
          <a:bodyPr/>
          <a:lstStyle/>
          <a:p>
            <a:pPr eaLnBrk="1" hangingPunct="1">
              <a:buFontTx/>
              <a:buNone/>
            </a:pPr>
            <a:r>
              <a:rPr lang="en-US" b="1" u="sng" smtClean="0"/>
              <a:t>Conditions for Assembly Growth (cont.)</a:t>
            </a:r>
          </a:p>
          <a:p>
            <a:pPr eaLnBrk="1" hangingPunct="1">
              <a:buFontTx/>
              <a:buNone/>
            </a:pPr>
            <a:r>
              <a:rPr lang="en-US" sz="3100" b="1" smtClean="0"/>
              <a:t>(2) Mentoring (not training programs)</a:t>
            </a:r>
          </a:p>
          <a:p>
            <a:pPr eaLnBrk="1" hangingPunct="1"/>
            <a:r>
              <a:rPr lang="en-US" sz="2800" smtClean="0"/>
              <a:t>A local assembly will breath in and out over the course of its life, but there must be body life.</a:t>
            </a:r>
          </a:p>
          <a:p>
            <a:pPr eaLnBrk="1" hangingPunct="1"/>
            <a:endParaRPr lang="en-US" sz="800" smtClean="0"/>
          </a:p>
          <a:p>
            <a:pPr eaLnBrk="1" hangingPunct="1"/>
            <a:r>
              <a:rPr lang="en-US" sz="2800" smtClean="0">
                <a:solidFill>
                  <a:srgbClr val="FF0000"/>
                </a:solidFill>
              </a:rPr>
              <a:t>An assembly that is in steady decline should first critique its inward ministry.</a:t>
            </a:r>
          </a:p>
          <a:p>
            <a:pPr lvl="1" eaLnBrk="1" hangingPunct="1"/>
            <a:r>
              <a:rPr lang="en-US" sz="2400" smtClean="0"/>
              <a:t>Our first tendency is to think outward (evangelism).</a:t>
            </a:r>
          </a:p>
          <a:p>
            <a:pPr lvl="1" eaLnBrk="1" hangingPunct="1"/>
            <a:r>
              <a:rPr lang="en-US" sz="2400" smtClean="0"/>
              <a:t>There are reasons for decline: wrong attitudes, religious pride, lack of unity, traditions, not yielding to truth and lack of mentoring relationships.</a:t>
            </a:r>
          </a:p>
          <a:p>
            <a:pPr lvl="1" eaLnBrk="1" hangingPunct="1"/>
            <a:r>
              <a:rPr lang="en-US" sz="2400" smtClean="0"/>
              <a:t>A sick body is not prone to reproduce!</a:t>
            </a:r>
          </a:p>
          <a:p>
            <a:pPr lvl="1" eaLnBrk="1" hangingPunct="1"/>
            <a:endParaRPr lang="en-US" sz="900" smtClean="0"/>
          </a:p>
          <a:p>
            <a:pPr eaLnBrk="1" hangingPunct="1">
              <a:buFontTx/>
              <a:buNone/>
            </a:pPr>
            <a:endParaRPr lang="en-US" sz="3100" b="1" smtClean="0"/>
          </a:p>
          <a:p>
            <a:pPr eaLnBrk="1" hangingPunct="1">
              <a:buFontTx/>
              <a:buNone/>
            </a:pPr>
            <a:endParaRPr lang="en-US" sz="31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28600"/>
            <a:ext cx="8229600" cy="1143000"/>
          </a:xfrm>
        </p:spPr>
        <p:txBody>
          <a:bodyPr/>
          <a:lstStyle/>
          <a:p>
            <a:pPr eaLnBrk="1" hangingPunct="1"/>
            <a:r>
              <a:rPr lang="en-US" smtClean="0"/>
              <a:t>What is Biblical Training?</a:t>
            </a:r>
          </a:p>
        </p:txBody>
      </p:sp>
      <p:sp>
        <p:nvSpPr>
          <p:cNvPr id="15363" name="Rectangle 3"/>
          <p:cNvSpPr>
            <a:spLocks noGrp="1" noChangeArrowheads="1"/>
          </p:cNvSpPr>
          <p:nvPr>
            <p:ph type="body" idx="1"/>
          </p:nvPr>
        </p:nvSpPr>
        <p:spPr>
          <a:xfrm>
            <a:off x="457200" y="1143000"/>
            <a:ext cx="8229600" cy="5257800"/>
          </a:xfrm>
        </p:spPr>
        <p:txBody>
          <a:bodyPr/>
          <a:lstStyle/>
          <a:p>
            <a:pPr marL="381000" indent="-381000" eaLnBrk="1" hangingPunct="1">
              <a:lnSpc>
                <a:spcPct val="80000"/>
              </a:lnSpc>
              <a:buFontTx/>
              <a:buAutoNum type="arabicPeriod"/>
            </a:pPr>
            <a:r>
              <a:rPr lang="en-US" sz="2200" smtClean="0"/>
              <a:t>Eph 6:4: </a:t>
            </a:r>
            <a:r>
              <a:rPr lang="en-US" sz="2200" i="1" smtClean="0"/>
              <a:t>“Fathers, do not provoke your children to wrath, but bring them up </a:t>
            </a:r>
            <a:r>
              <a:rPr lang="en-US" sz="2200" i="1" smtClean="0">
                <a:solidFill>
                  <a:srgbClr val="3333FF"/>
                </a:solidFill>
              </a:rPr>
              <a:t>in the training</a:t>
            </a:r>
            <a:r>
              <a:rPr lang="en-US" sz="2200" i="1" smtClean="0"/>
              <a:t> and admonition of the Lord.” </a:t>
            </a:r>
          </a:p>
          <a:p>
            <a:pPr marL="381000" indent="-381000" eaLnBrk="1" hangingPunct="1">
              <a:lnSpc>
                <a:spcPct val="80000"/>
              </a:lnSpc>
              <a:buFontTx/>
              <a:buAutoNum type="arabicPeriod"/>
            </a:pPr>
            <a:endParaRPr lang="en-US" sz="600" i="1" smtClean="0"/>
          </a:p>
          <a:p>
            <a:pPr marL="381000" indent="-381000" eaLnBrk="1" hangingPunct="1">
              <a:lnSpc>
                <a:spcPct val="80000"/>
              </a:lnSpc>
            </a:pPr>
            <a:r>
              <a:rPr lang="en-US" sz="2200" smtClean="0"/>
              <a:t>2 Tim 3:16: </a:t>
            </a:r>
            <a:r>
              <a:rPr lang="en-US" sz="2200" i="1" smtClean="0"/>
              <a:t>“All scripture is given by inspiration of God, and is profitable for doctrine, for reproof, for correction, </a:t>
            </a:r>
            <a:r>
              <a:rPr lang="en-US" sz="2200" i="1" smtClean="0">
                <a:solidFill>
                  <a:srgbClr val="3333FF"/>
                </a:solidFill>
              </a:rPr>
              <a:t>for </a:t>
            </a:r>
            <a:r>
              <a:rPr lang="en-US" sz="2200" b="1" i="1" smtClean="0">
                <a:solidFill>
                  <a:srgbClr val="3333FF"/>
                </a:solidFill>
              </a:rPr>
              <a:t>instruction</a:t>
            </a:r>
            <a:r>
              <a:rPr lang="en-US" sz="2200" i="1" smtClean="0">
                <a:solidFill>
                  <a:srgbClr val="3333FF"/>
                </a:solidFill>
              </a:rPr>
              <a:t> in righteousness.”</a:t>
            </a:r>
            <a:endParaRPr lang="en-US" sz="2200" i="1" smtClean="0"/>
          </a:p>
          <a:p>
            <a:pPr marL="800100" lvl="1" indent="-342900" eaLnBrk="1" hangingPunct="1">
              <a:lnSpc>
                <a:spcPct val="80000"/>
              </a:lnSpc>
            </a:pPr>
            <a:r>
              <a:rPr lang="en-US" sz="2000" smtClean="0"/>
              <a:t>NASV renders the ends of this verse </a:t>
            </a:r>
            <a:r>
              <a:rPr lang="en-US" sz="2000" smtClean="0">
                <a:solidFill>
                  <a:srgbClr val="3333FF"/>
                </a:solidFill>
              </a:rPr>
              <a:t>“for</a:t>
            </a:r>
            <a:r>
              <a:rPr lang="en-US" sz="2000" b="1" smtClean="0">
                <a:solidFill>
                  <a:srgbClr val="3333FF"/>
                </a:solidFill>
              </a:rPr>
              <a:t> training </a:t>
            </a:r>
            <a:r>
              <a:rPr lang="en-US" sz="2000" smtClean="0">
                <a:solidFill>
                  <a:srgbClr val="3333FF"/>
                </a:solidFill>
              </a:rPr>
              <a:t>in righteousness.”</a:t>
            </a:r>
            <a:r>
              <a:rPr lang="en-US" sz="2000" smtClean="0"/>
              <a:t> The NIV translate it “</a:t>
            </a:r>
            <a:r>
              <a:rPr lang="en-US" sz="2000" smtClean="0">
                <a:solidFill>
                  <a:srgbClr val="3333FF"/>
                </a:solidFill>
              </a:rPr>
              <a:t>be thoroughly equipped.”</a:t>
            </a:r>
          </a:p>
          <a:p>
            <a:pPr marL="800100" lvl="1" indent="-342900" eaLnBrk="1" hangingPunct="1">
              <a:lnSpc>
                <a:spcPct val="80000"/>
              </a:lnSpc>
            </a:pPr>
            <a:r>
              <a:rPr lang="en-US" sz="2000" i="1" smtClean="0">
                <a:solidFill>
                  <a:srgbClr val="CC3300"/>
                </a:solidFill>
              </a:rPr>
              <a:t>Paideia</a:t>
            </a:r>
            <a:r>
              <a:rPr lang="en-US" sz="2000" smtClean="0">
                <a:solidFill>
                  <a:srgbClr val="CC3300"/>
                </a:solidFill>
              </a:rPr>
              <a:t> </a:t>
            </a:r>
            <a:r>
              <a:rPr lang="en-US" sz="2000" smtClean="0"/>
              <a:t>means: “education or training; disciplinary correction.” </a:t>
            </a:r>
          </a:p>
          <a:p>
            <a:pPr marL="800100" lvl="1" indent="-342900" eaLnBrk="1" hangingPunct="1">
              <a:lnSpc>
                <a:spcPct val="80000"/>
              </a:lnSpc>
            </a:pPr>
            <a:r>
              <a:rPr lang="en-US" sz="2000" smtClean="0"/>
              <a:t>Translated four times in Hebrews 12 as “chastening.”</a:t>
            </a:r>
          </a:p>
          <a:p>
            <a:pPr marL="800100" lvl="1" indent="-342900" eaLnBrk="1" hangingPunct="1">
              <a:lnSpc>
                <a:spcPct val="80000"/>
              </a:lnSpc>
            </a:pPr>
            <a:endParaRPr lang="en-US" sz="600" smtClean="0"/>
          </a:p>
          <a:p>
            <a:pPr marL="381000" indent="-381000" eaLnBrk="1" hangingPunct="1">
              <a:lnSpc>
                <a:spcPct val="80000"/>
              </a:lnSpc>
              <a:buFontTx/>
              <a:buAutoNum type="arabicPeriod" startAt="2"/>
            </a:pPr>
            <a:r>
              <a:rPr lang="en-US" sz="2200" smtClean="0"/>
              <a:t>Titus 2:12: </a:t>
            </a:r>
            <a:r>
              <a:rPr lang="en-US" sz="2200" i="1" smtClean="0"/>
              <a:t>“</a:t>
            </a:r>
            <a:r>
              <a:rPr lang="en-US" sz="2200" i="1" smtClean="0">
                <a:solidFill>
                  <a:srgbClr val="3333FF"/>
                </a:solidFill>
              </a:rPr>
              <a:t>Teaching</a:t>
            </a:r>
            <a:r>
              <a:rPr lang="en-US" sz="2200" i="1" smtClean="0"/>
              <a:t> us that, denying ungodliness and worldly lusts…”</a:t>
            </a:r>
          </a:p>
          <a:p>
            <a:pPr marL="381000" indent="-381000" eaLnBrk="1" hangingPunct="1">
              <a:lnSpc>
                <a:spcPct val="80000"/>
              </a:lnSpc>
              <a:buFontTx/>
              <a:buAutoNum type="arabicPeriod" startAt="2"/>
            </a:pPr>
            <a:endParaRPr lang="en-US" sz="600" i="1" smtClean="0"/>
          </a:p>
          <a:p>
            <a:pPr marL="381000" indent="-381000" eaLnBrk="1" hangingPunct="1">
              <a:lnSpc>
                <a:spcPct val="80000"/>
              </a:lnSpc>
            </a:pPr>
            <a:r>
              <a:rPr lang="en-US" sz="2200" smtClean="0"/>
              <a:t>2 Tim 2:25 </a:t>
            </a:r>
            <a:r>
              <a:rPr lang="en-US" sz="2200" i="1" smtClean="0"/>
              <a:t>“In meekness </a:t>
            </a:r>
            <a:r>
              <a:rPr lang="en-US" sz="2200" b="1" i="1" smtClean="0">
                <a:solidFill>
                  <a:srgbClr val="3333FF"/>
                </a:solidFill>
              </a:rPr>
              <a:t>instructing</a:t>
            </a:r>
            <a:r>
              <a:rPr lang="en-US" sz="2200" b="1" i="1" smtClean="0"/>
              <a:t> </a:t>
            </a:r>
            <a:r>
              <a:rPr lang="en-US" sz="2200" i="1" smtClean="0"/>
              <a:t>those …” </a:t>
            </a:r>
          </a:p>
          <a:p>
            <a:pPr marL="800100" lvl="1" indent="-342900" eaLnBrk="1" hangingPunct="1">
              <a:lnSpc>
                <a:spcPct val="80000"/>
              </a:lnSpc>
            </a:pPr>
            <a:r>
              <a:rPr lang="en-US" sz="2000" i="1" smtClean="0">
                <a:solidFill>
                  <a:srgbClr val="CC3300"/>
                </a:solidFill>
              </a:rPr>
              <a:t>Paideuo</a:t>
            </a:r>
            <a:r>
              <a:rPr lang="en-US" sz="2000" smtClean="0"/>
              <a:t>  means to train up, to educate, to instruct, to teach.</a:t>
            </a:r>
            <a:r>
              <a:rPr lang="en-US" sz="1800" smtClean="0"/>
              <a:t> </a:t>
            </a:r>
          </a:p>
          <a:p>
            <a:pPr marL="381000" indent="-381000" eaLnBrk="1" hangingPunct="1">
              <a:lnSpc>
                <a:spcPct val="80000"/>
              </a:lnSpc>
              <a:buFontTx/>
              <a:buNone/>
            </a:pPr>
            <a:endParaRPr lang="en-US" sz="600" smtClean="0"/>
          </a:p>
          <a:p>
            <a:pPr marL="381000" indent="-381000" eaLnBrk="1" hangingPunct="1">
              <a:lnSpc>
                <a:spcPct val="80000"/>
              </a:lnSpc>
              <a:buFontTx/>
              <a:buNone/>
            </a:pPr>
            <a:r>
              <a:rPr lang="en-US" sz="2400" smtClean="0">
                <a:solidFill>
                  <a:schemeClr val="hlink"/>
                </a:solidFill>
              </a:rPr>
              <a:t>Summary:</a:t>
            </a:r>
            <a:r>
              <a:rPr lang="en-US" sz="2400" smtClean="0"/>
              <a:t> Biblical training includes: instruction in righteousness, disciplinary correction, teaching doctrine, and equipping for godly living (e.g. Prov. 22:6 concept).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4000" smtClean="0"/>
              <a:t>Mentoring vs. Training Programs</a:t>
            </a:r>
          </a:p>
        </p:txBody>
      </p:sp>
      <p:sp>
        <p:nvSpPr>
          <p:cNvPr id="16387" name="Rectangle 3"/>
          <p:cNvSpPr>
            <a:spLocks noGrp="1" noChangeArrowheads="1"/>
          </p:cNvSpPr>
          <p:nvPr>
            <p:ph type="body" idx="1"/>
          </p:nvPr>
        </p:nvSpPr>
        <p:spPr>
          <a:xfrm>
            <a:off x="457200" y="1219200"/>
            <a:ext cx="8229600" cy="5257800"/>
          </a:xfrm>
        </p:spPr>
        <p:txBody>
          <a:bodyPr/>
          <a:lstStyle/>
          <a:p>
            <a:pPr marL="292100" indent="-292100" eaLnBrk="1" hangingPunct="1"/>
            <a:r>
              <a:rPr lang="en-US" sz="2800" smtClean="0"/>
              <a:t>Training generally means to teach someone how to do something so that they become qualified to do it (e.g. doctor, engineer, nurse, etc.).</a:t>
            </a:r>
          </a:p>
          <a:p>
            <a:pPr marL="749300" lvl="1" indent="-342900" eaLnBrk="1" hangingPunct="1"/>
            <a:r>
              <a:rPr lang="en-US" smtClean="0"/>
              <a:t>Yet, the means of edifying the body of Christ comes from supernatural gifts from God (Eph. 4, 1 Cor. 12). </a:t>
            </a:r>
          </a:p>
          <a:p>
            <a:pPr marL="749300" lvl="1" indent="-342900" eaLnBrk="1" hangingPunct="1"/>
            <a:r>
              <a:rPr lang="en-US" smtClean="0"/>
              <a:t>Thus, no training programs in the NT to make evangelists, teachers, or pastors.</a:t>
            </a:r>
          </a:p>
          <a:p>
            <a:pPr marL="749300" lvl="1" indent="-342900" eaLnBrk="1" hangingPunct="1"/>
            <a:r>
              <a:rPr lang="en-US" smtClean="0"/>
              <a:t>We do see encouragement, exhortations, mentoring, and examples to follow but that is not the same as a training program. </a:t>
            </a:r>
            <a:endParaRPr lang="en-US" sz="3100" smtClean="0"/>
          </a:p>
          <a:p>
            <a:pPr marL="749300" lvl="1" indent="-342900" eaLnBrk="1" hangingPunct="1">
              <a:buFontTx/>
              <a:buNone/>
            </a:pPr>
            <a:endParaRPr lang="en-US" sz="10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1. Equipping in Righteousness</a:t>
            </a:r>
          </a:p>
        </p:txBody>
      </p:sp>
      <p:sp>
        <p:nvSpPr>
          <p:cNvPr id="17411" name="Rectangle 3"/>
          <p:cNvSpPr>
            <a:spLocks noGrp="1" noChangeArrowheads="1"/>
          </p:cNvSpPr>
          <p:nvPr>
            <p:ph type="body" idx="1"/>
          </p:nvPr>
        </p:nvSpPr>
        <p:spPr>
          <a:xfrm>
            <a:off x="457200" y="1371600"/>
            <a:ext cx="8229600" cy="4525963"/>
          </a:xfrm>
        </p:spPr>
        <p:txBody>
          <a:bodyPr/>
          <a:lstStyle/>
          <a:p>
            <a:pPr eaLnBrk="1" hangingPunct="1">
              <a:lnSpc>
                <a:spcPct val="80000"/>
              </a:lnSpc>
            </a:pPr>
            <a:r>
              <a:rPr lang="en-US" sz="2800" smtClean="0"/>
              <a:t>Beneficial Church body-life is enjoyed as each member learns and practices sound doctrine while learning how to properly use his or her spiritual gifts: </a:t>
            </a:r>
          </a:p>
          <a:p>
            <a:pPr lvl="1" eaLnBrk="1" hangingPunct="1">
              <a:lnSpc>
                <a:spcPct val="80000"/>
              </a:lnSpc>
              <a:buFontTx/>
              <a:buNone/>
            </a:pPr>
            <a:r>
              <a:rPr lang="en-US" sz="2400" i="1" smtClean="0"/>
              <a:t>   </a:t>
            </a:r>
            <a:r>
              <a:rPr lang="en-US" i="1" smtClean="0"/>
              <a:t>“All Scripture is given by inspiration of God </a:t>
            </a:r>
            <a:r>
              <a:rPr lang="en-US" sz="2600" i="1" smtClean="0"/>
              <a:t>and is profitable for doctrine, for reproof, for correction, </a:t>
            </a:r>
            <a:r>
              <a:rPr lang="en-US" sz="2600" i="1" smtClean="0">
                <a:solidFill>
                  <a:srgbClr val="3333FF"/>
                </a:solidFill>
              </a:rPr>
              <a:t>for </a:t>
            </a:r>
            <a:r>
              <a:rPr lang="en-US" sz="2600" b="1" i="1" smtClean="0">
                <a:solidFill>
                  <a:srgbClr val="3333FF"/>
                </a:solidFill>
              </a:rPr>
              <a:t>instruction</a:t>
            </a:r>
            <a:r>
              <a:rPr lang="en-US" sz="2600" i="1" smtClean="0">
                <a:solidFill>
                  <a:srgbClr val="3333FF"/>
                </a:solidFill>
              </a:rPr>
              <a:t> in righteousness</a:t>
            </a:r>
            <a:r>
              <a:rPr lang="en-US" i="1" smtClean="0"/>
              <a:t> … </a:t>
            </a:r>
            <a:r>
              <a:rPr lang="en-US" i="1" smtClean="0">
                <a:solidFill>
                  <a:srgbClr val="CC3300"/>
                </a:solidFill>
              </a:rPr>
              <a:t>that the man of God</a:t>
            </a:r>
            <a:r>
              <a:rPr lang="en-US" smtClean="0">
                <a:solidFill>
                  <a:srgbClr val="CC3300"/>
                </a:solidFill>
              </a:rPr>
              <a:t> </a:t>
            </a:r>
            <a:r>
              <a:rPr lang="en-US" i="1" smtClean="0">
                <a:solidFill>
                  <a:srgbClr val="CC3300"/>
                </a:solidFill>
              </a:rPr>
              <a:t>may be complete, thoroughly equipped for every good work</a:t>
            </a:r>
            <a:r>
              <a:rPr lang="en-US" i="1" smtClean="0"/>
              <a:t>”</a:t>
            </a:r>
            <a:r>
              <a:rPr lang="en-US" smtClean="0"/>
              <a:t> (2 Tim. 3:16-17).</a:t>
            </a:r>
          </a:p>
          <a:p>
            <a:pPr lvl="1" eaLnBrk="1" hangingPunct="1">
              <a:lnSpc>
                <a:spcPct val="80000"/>
              </a:lnSpc>
            </a:pPr>
            <a:r>
              <a:rPr lang="en-US" smtClean="0">
                <a:solidFill>
                  <a:srgbClr val="3333FF"/>
                </a:solidFill>
              </a:rPr>
              <a:t>Godly character must be evident to be a good work!</a:t>
            </a:r>
          </a:p>
          <a:p>
            <a:pPr lvl="1" eaLnBrk="1" hangingPunct="1">
              <a:lnSpc>
                <a:spcPct val="80000"/>
              </a:lnSpc>
              <a:buFontTx/>
              <a:buNone/>
            </a:pPr>
            <a:endParaRPr lang="en-US" smtClean="0">
              <a:solidFill>
                <a:srgbClr val="3333FF"/>
              </a:solidFill>
            </a:endParaRPr>
          </a:p>
          <a:p>
            <a:pPr eaLnBrk="1" hangingPunct="1">
              <a:lnSpc>
                <a:spcPct val="80000"/>
              </a:lnSpc>
            </a:pPr>
            <a:endParaRPr lang="en-US" sz="280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2. Equipping for Ministry</a:t>
            </a:r>
          </a:p>
        </p:txBody>
      </p:sp>
      <p:sp>
        <p:nvSpPr>
          <p:cNvPr id="18435" name="Rectangle 3"/>
          <p:cNvSpPr>
            <a:spLocks noGrp="1" noChangeArrowheads="1"/>
          </p:cNvSpPr>
          <p:nvPr>
            <p:ph type="body" idx="1"/>
          </p:nvPr>
        </p:nvSpPr>
        <p:spPr>
          <a:xfrm>
            <a:off x="457200" y="1295400"/>
            <a:ext cx="8229600" cy="4953000"/>
          </a:xfrm>
        </p:spPr>
        <p:txBody>
          <a:bodyPr/>
          <a:lstStyle/>
          <a:p>
            <a:pPr eaLnBrk="1" hangingPunct="1">
              <a:lnSpc>
                <a:spcPct val="80000"/>
              </a:lnSpc>
            </a:pPr>
            <a:r>
              <a:rPr lang="en-US" sz="2400" dirty="0" smtClean="0"/>
              <a:t>The Lord Jesus gave gifted individuals to the Church for a particular reason: </a:t>
            </a:r>
            <a:r>
              <a:rPr lang="en-US" sz="2400" i="1" dirty="0" smtClean="0"/>
              <a:t>“</a:t>
            </a:r>
            <a:r>
              <a:rPr lang="en-US" sz="2400" i="1" dirty="0" smtClean="0">
                <a:solidFill>
                  <a:srgbClr val="CC3300"/>
                </a:solidFill>
              </a:rPr>
              <a:t>for the equipping (</a:t>
            </a:r>
            <a:r>
              <a:rPr lang="en-US" sz="2400" i="1" dirty="0" err="1" smtClean="0">
                <a:solidFill>
                  <a:srgbClr val="CC3300"/>
                </a:solidFill>
              </a:rPr>
              <a:t>katartismos</a:t>
            </a:r>
            <a:r>
              <a:rPr lang="en-US" sz="2400" i="1" dirty="0" smtClean="0">
                <a:solidFill>
                  <a:srgbClr val="CC3300"/>
                </a:solidFill>
              </a:rPr>
              <a:t>) of the saints</a:t>
            </a:r>
            <a:r>
              <a:rPr lang="en-US" sz="2400" i="1" dirty="0" smtClean="0"/>
              <a:t> </a:t>
            </a:r>
            <a:r>
              <a:rPr lang="en-US" sz="2400" b="1" i="1" dirty="0" smtClean="0">
                <a:solidFill>
                  <a:srgbClr val="3333FF"/>
                </a:solidFill>
              </a:rPr>
              <a:t>for the work of ministry</a:t>
            </a:r>
            <a:r>
              <a:rPr lang="en-US" sz="2400" i="1" dirty="0" smtClean="0"/>
              <a:t>, </a:t>
            </a:r>
            <a:r>
              <a:rPr lang="en-US" sz="2400" i="1" dirty="0" smtClean="0">
                <a:solidFill>
                  <a:schemeClr val="hlink"/>
                </a:solidFill>
              </a:rPr>
              <a:t>for the edifying of the body of Christ</a:t>
            </a:r>
            <a:r>
              <a:rPr lang="en-US" sz="2400" i="1" dirty="0" smtClean="0"/>
              <a:t>”</a:t>
            </a:r>
            <a:r>
              <a:rPr lang="en-US" sz="2400" dirty="0" smtClean="0"/>
              <a:t> (Eph. 4:12).</a:t>
            </a:r>
          </a:p>
          <a:p>
            <a:pPr lvl="1" eaLnBrk="1" hangingPunct="1">
              <a:lnSpc>
                <a:spcPct val="80000"/>
              </a:lnSpc>
            </a:pPr>
            <a:r>
              <a:rPr lang="en-US" sz="2200" i="1" dirty="0" err="1" smtClean="0">
                <a:solidFill>
                  <a:srgbClr val="CC3300"/>
                </a:solidFill>
              </a:rPr>
              <a:t>Katartismos</a:t>
            </a:r>
            <a:r>
              <a:rPr lang="en-US" sz="2200" i="1" dirty="0" smtClean="0">
                <a:solidFill>
                  <a:srgbClr val="CC3300"/>
                </a:solidFill>
              </a:rPr>
              <a:t> means “to completely furnish”</a:t>
            </a:r>
            <a:endParaRPr lang="en-US" sz="2200" dirty="0" smtClean="0"/>
          </a:p>
          <a:p>
            <a:pPr eaLnBrk="1" hangingPunct="1">
              <a:lnSpc>
                <a:spcPct val="80000"/>
              </a:lnSpc>
            </a:pPr>
            <a:endParaRPr lang="en-US" sz="800" dirty="0" smtClean="0"/>
          </a:p>
          <a:p>
            <a:pPr eaLnBrk="1" hangingPunct="1">
              <a:lnSpc>
                <a:spcPct val="80000"/>
              </a:lnSpc>
            </a:pPr>
            <a:r>
              <a:rPr lang="en-US" sz="2400" dirty="0" smtClean="0"/>
              <a:t>Every believer in the body of Christ has a work of ministry to engage in, the benefit of which will bless the entire body (equipping and experience are integral).</a:t>
            </a:r>
          </a:p>
          <a:p>
            <a:pPr eaLnBrk="1" hangingPunct="1">
              <a:lnSpc>
                <a:spcPct val="80000"/>
              </a:lnSpc>
            </a:pPr>
            <a:endParaRPr lang="en-US" sz="900" dirty="0" smtClean="0"/>
          </a:p>
          <a:p>
            <a:pPr eaLnBrk="1" hangingPunct="1">
              <a:lnSpc>
                <a:spcPct val="80000"/>
              </a:lnSpc>
            </a:pPr>
            <a:r>
              <a:rPr lang="en-US" sz="2400" dirty="0" smtClean="0"/>
              <a:t>As believers rightly use their spiritual gifts they equip others in the body to do ministry, which then passes the original blessing along to further edify the body.</a:t>
            </a:r>
          </a:p>
          <a:p>
            <a:pPr lvl="1" eaLnBrk="1" hangingPunct="1">
              <a:lnSpc>
                <a:spcPct val="80000"/>
              </a:lnSpc>
            </a:pPr>
            <a:r>
              <a:rPr lang="en-US" sz="2400" dirty="0" smtClean="0">
                <a:solidFill>
                  <a:srgbClr val="3333FF"/>
                </a:solidFill>
              </a:rPr>
              <a:t>Children’s wading pool illustration.</a:t>
            </a:r>
            <a:r>
              <a:rPr lang="en-US" sz="2400" dirty="0" smtClean="0"/>
              <a:t> </a:t>
            </a:r>
          </a:p>
          <a:p>
            <a:pPr lvl="1" eaLnBrk="1" hangingPunct="1">
              <a:lnSpc>
                <a:spcPct val="80000"/>
              </a:lnSpc>
            </a:pPr>
            <a:r>
              <a:rPr lang="en-US" sz="2400" dirty="0" smtClean="0">
                <a:solidFill>
                  <a:srgbClr val="CC3300"/>
                </a:solidFill>
              </a:rPr>
              <a:t>Does your ministry equip others to fulfill theirs?</a:t>
            </a:r>
          </a:p>
          <a:p>
            <a:pPr eaLnBrk="1" hangingPunct="1">
              <a:lnSpc>
                <a:spcPct val="80000"/>
              </a:lnSpc>
            </a:pPr>
            <a:r>
              <a:rPr lang="en-US" sz="2400" dirty="0" smtClean="0"/>
              <a:t>Involvement builds commitment within the local church.</a:t>
            </a:r>
            <a:endParaRPr lang="en-US" dirty="0" smtClean="0"/>
          </a:p>
          <a:p>
            <a:pPr lvl="1" eaLnBrk="1" hangingPunct="1">
              <a:lnSpc>
                <a:spcPct val="80000"/>
              </a:lnSpc>
            </a:pPr>
            <a:endParaRPr lang="en-US" sz="2400" dirty="0" smtClean="0">
              <a:solidFill>
                <a:srgbClr val="CC33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The Goal of Mentoring</a:t>
            </a:r>
          </a:p>
        </p:txBody>
      </p:sp>
      <p:sp>
        <p:nvSpPr>
          <p:cNvPr id="19459" name="Rectangle 3"/>
          <p:cNvSpPr>
            <a:spLocks noGrp="1" noChangeArrowheads="1"/>
          </p:cNvSpPr>
          <p:nvPr>
            <p:ph type="body" idx="1"/>
          </p:nvPr>
        </p:nvSpPr>
        <p:spPr>
          <a:xfrm>
            <a:off x="457200" y="1295400"/>
            <a:ext cx="8229600" cy="5105400"/>
          </a:xfrm>
        </p:spPr>
        <p:txBody>
          <a:bodyPr/>
          <a:lstStyle/>
          <a:p>
            <a:pPr marL="457200" indent="-457200" eaLnBrk="1" hangingPunct="1">
              <a:lnSpc>
                <a:spcPct val="80000"/>
              </a:lnSpc>
              <a:buFontTx/>
              <a:buNone/>
            </a:pPr>
            <a:r>
              <a:rPr lang="en-US" sz="2400" smtClean="0"/>
              <a:t>1.	</a:t>
            </a:r>
            <a:r>
              <a:rPr lang="en-US" sz="2800" smtClean="0"/>
              <a:t>To be thoroughly </a:t>
            </a:r>
            <a:r>
              <a:rPr lang="en-US" sz="2800" smtClean="0">
                <a:solidFill>
                  <a:srgbClr val="3333FF"/>
                </a:solidFill>
              </a:rPr>
              <a:t>trained in righteousness</a:t>
            </a:r>
            <a:r>
              <a:rPr lang="en-US" sz="2800" smtClean="0"/>
              <a:t> unto every good work, a believer will rely on:</a:t>
            </a:r>
          </a:p>
          <a:p>
            <a:pPr marL="914400" lvl="1" indent="-342900" eaLnBrk="1" hangingPunct="1">
              <a:lnSpc>
                <a:spcPct val="80000"/>
              </a:lnSpc>
            </a:pPr>
            <a:r>
              <a:rPr lang="en-US" sz="2400" smtClean="0"/>
              <a:t>God’s Word,</a:t>
            </a:r>
          </a:p>
          <a:p>
            <a:pPr marL="914400" lvl="1" indent="-342900" eaLnBrk="1" hangingPunct="1">
              <a:lnSpc>
                <a:spcPct val="80000"/>
              </a:lnSpc>
            </a:pPr>
            <a:r>
              <a:rPr lang="en-US" sz="2400" smtClean="0"/>
              <a:t>The guidance of the Holy Spirit</a:t>
            </a:r>
          </a:p>
          <a:p>
            <a:pPr marL="914400" lvl="1" indent="-342900" eaLnBrk="1" hangingPunct="1">
              <a:lnSpc>
                <a:spcPct val="80000"/>
              </a:lnSpc>
            </a:pPr>
            <a:r>
              <a:rPr lang="en-US" sz="2400" smtClean="0"/>
              <a:t>The mentoring of spiritually-minded believers. </a:t>
            </a:r>
          </a:p>
          <a:p>
            <a:pPr marL="457200" indent="-457200" eaLnBrk="1" hangingPunct="1">
              <a:lnSpc>
                <a:spcPct val="80000"/>
              </a:lnSpc>
            </a:pPr>
            <a:endParaRPr lang="en-US" sz="900" smtClean="0"/>
          </a:p>
          <a:p>
            <a:pPr marL="457200" indent="-457200" eaLnBrk="1" hangingPunct="1">
              <a:lnSpc>
                <a:spcPct val="80000"/>
              </a:lnSpc>
              <a:buFontTx/>
              <a:buNone/>
            </a:pPr>
            <a:r>
              <a:rPr lang="en-US" sz="2800" smtClean="0"/>
              <a:t>2.	To be </a:t>
            </a:r>
            <a:r>
              <a:rPr lang="en-US" sz="2800" smtClean="0">
                <a:solidFill>
                  <a:srgbClr val="3333FF"/>
                </a:solidFill>
              </a:rPr>
              <a:t>equipped for ministry</a:t>
            </a:r>
            <a:r>
              <a:rPr lang="en-US" sz="2800" smtClean="0"/>
              <a:t>. Believers will accomplish their ministry as they continue to grow,</a:t>
            </a:r>
            <a:r>
              <a:rPr lang="en-US" sz="2800" smtClean="0">
                <a:solidFill>
                  <a:srgbClr val="3333FF"/>
                </a:solidFill>
              </a:rPr>
              <a:t> </a:t>
            </a:r>
            <a:r>
              <a:rPr lang="en-US" sz="2800" smtClean="0"/>
              <a:t>exercise and develop their spiritual gifts. </a:t>
            </a:r>
          </a:p>
          <a:p>
            <a:pPr marL="457200" indent="-457200" eaLnBrk="1" hangingPunct="1">
              <a:lnSpc>
                <a:spcPct val="80000"/>
              </a:lnSpc>
            </a:pPr>
            <a:endParaRPr lang="en-US" sz="900" smtClean="0"/>
          </a:p>
          <a:p>
            <a:pPr marL="457200" indent="-457200" eaLnBrk="1" hangingPunct="1">
              <a:lnSpc>
                <a:spcPct val="80000"/>
              </a:lnSpc>
            </a:pPr>
            <a:r>
              <a:rPr lang="en-US" sz="2800" smtClean="0">
                <a:solidFill>
                  <a:srgbClr val="CC3300"/>
                </a:solidFill>
              </a:rPr>
              <a:t>The world is not to be the believer’s playground, its God’s classroom.</a:t>
            </a:r>
          </a:p>
          <a:p>
            <a:pPr marL="914400" lvl="1" indent="-342900" eaLnBrk="1" hangingPunct="1">
              <a:lnSpc>
                <a:spcPct val="80000"/>
              </a:lnSpc>
            </a:pPr>
            <a:r>
              <a:rPr lang="en-US" sz="2400" smtClean="0"/>
              <a:t>Believers are called to maturity and to service – the two cannot be separated. </a:t>
            </a:r>
          </a:p>
          <a:p>
            <a:pPr marL="457200" indent="-457200" eaLnBrk="1" hangingPunct="1">
              <a:lnSpc>
                <a:spcPct val="80000"/>
              </a:lnSpc>
            </a:pPr>
            <a:endParaRPr lang="en-US" sz="28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Church Body Life</a:t>
            </a:r>
            <a:endParaRPr lang="en-US" dirty="0"/>
          </a:p>
        </p:txBody>
      </p:sp>
      <p:sp>
        <p:nvSpPr>
          <p:cNvPr id="3" name="Content Placeholder 2"/>
          <p:cNvSpPr>
            <a:spLocks noGrp="1"/>
          </p:cNvSpPr>
          <p:nvPr>
            <p:ph idx="1"/>
          </p:nvPr>
        </p:nvSpPr>
        <p:spPr/>
        <p:txBody>
          <a:bodyPr/>
          <a:lstStyle/>
          <a:p>
            <a:r>
              <a:rPr lang="en-US" sz="2800" dirty="0" smtClean="0"/>
              <a:t>The Church is the living body of Christ; Christ is the Head of the Church  (Eph. 1:22-23).</a:t>
            </a:r>
          </a:p>
          <a:p>
            <a:endParaRPr lang="en-US" sz="1200" dirty="0" smtClean="0"/>
          </a:p>
          <a:p>
            <a:r>
              <a:rPr lang="en-US" sz="2800" dirty="0" smtClean="0"/>
              <a:t>For a body to function properly it must follow a prescribed order – each cell in our bodies is DNA encoded with the entire pattern to follow.</a:t>
            </a:r>
          </a:p>
          <a:p>
            <a:pPr lvl="1"/>
            <a:r>
              <a:rPr lang="en-US" sz="2400" dirty="0" smtClean="0"/>
              <a:t>Similarly, a divinely imposed pattern of Church body life is contained in Scripture for all believers to follow.</a:t>
            </a:r>
          </a:p>
          <a:p>
            <a:pPr lvl="1"/>
            <a:r>
              <a:rPr lang="en-US" sz="2400" dirty="0" smtClean="0"/>
              <a:t>If this pattern is ignored the Church will be prone to abnormal growth, sickness, or lethargic body life.  </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en-US" smtClean="0"/>
          </a:p>
        </p:txBody>
      </p:sp>
      <p:sp>
        <p:nvSpPr>
          <p:cNvPr id="20483" name="Content Placeholder 2"/>
          <p:cNvSpPr>
            <a:spLocks noGrp="1"/>
          </p:cNvSpPr>
          <p:nvPr>
            <p:ph idx="1"/>
          </p:nvPr>
        </p:nvSpPr>
        <p:spPr/>
        <p:txBody>
          <a:bodyPr/>
          <a:lstStyle/>
          <a:p>
            <a:pPr algn="ctr">
              <a:buFontTx/>
              <a:buNone/>
            </a:pPr>
            <a:r>
              <a:rPr lang="en-US" sz="5400" dirty="0" smtClean="0">
                <a:solidFill>
                  <a:srgbClr val="3333FF"/>
                </a:solidFill>
              </a:rPr>
              <a:t>Biblical Principles for the Mentor and Mentee</a:t>
            </a:r>
            <a:r>
              <a:rPr lang="en-US" sz="5400" b="1" dirty="0" smtClean="0"/>
              <a:t> </a:t>
            </a:r>
            <a:r>
              <a:rPr lang="en-US" sz="5400" dirty="0" smtClean="0"/>
              <a:t/>
            </a:r>
            <a:br>
              <a:rPr lang="en-US" sz="5400" dirty="0" smtClean="0"/>
            </a:br>
            <a:r>
              <a:rPr lang="en-US" sz="1800" dirty="0" smtClean="0"/>
              <a:t/>
            </a:r>
            <a:br>
              <a:rPr lang="en-US" sz="1800" dirty="0" smtClean="0"/>
            </a:br>
            <a:r>
              <a:rPr lang="en-US" sz="5400" b="1" dirty="0" smtClean="0"/>
              <a:t> Session # 3</a:t>
            </a:r>
          </a:p>
          <a:p>
            <a:pPr algn="ctr">
              <a:buFontTx/>
              <a:buNone/>
            </a:pPr>
            <a:r>
              <a:rPr lang="en-US" sz="3600" dirty="0" smtClean="0"/>
              <a:t/>
            </a:r>
            <a:br>
              <a:rPr lang="en-US" sz="3600" dirty="0" smtClean="0"/>
            </a:br>
            <a:r>
              <a:rPr lang="en-US" sz="1800" dirty="0" smtClean="0"/>
              <a:t/>
            </a:r>
            <a:br>
              <a:rPr lang="en-US" sz="1800" dirty="0" smtClean="0"/>
            </a:br>
            <a:r>
              <a:rPr lang="en-US" sz="1000" dirty="0" smtClean="0"/>
              <a:t/>
            </a:r>
            <a:br>
              <a:rPr lang="en-US" sz="1000" dirty="0" smtClean="0"/>
            </a:br>
            <a:endParaRPr 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n-US" smtClean="0"/>
          </a:p>
        </p:txBody>
      </p:sp>
      <p:sp>
        <p:nvSpPr>
          <p:cNvPr id="21507" name="Content Placeholder 2"/>
          <p:cNvSpPr>
            <a:spLocks noGrp="1"/>
          </p:cNvSpPr>
          <p:nvPr>
            <p:ph idx="1"/>
          </p:nvPr>
        </p:nvSpPr>
        <p:spPr/>
        <p:txBody>
          <a:bodyPr/>
          <a:lstStyle/>
          <a:p>
            <a:pPr algn="ctr">
              <a:buFontTx/>
              <a:buNone/>
            </a:pPr>
            <a:r>
              <a:rPr lang="en-US" sz="5400" dirty="0" smtClean="0">
                <a:solidFill>
                  <a:srgbClr val="3333FF"/>
                </a:solidFill>
              </a:rPr>
              <a:t>The Outward Ministry</a:t>
            </a:r>
            <a:r>
              <a:rPr lang="en-US" sz="5400" b="1" dirty="0" smtClean="0"/>
              <a:t> </a:t>
            </a:r>
            <a:r>
              <a:rPr lang="en-US" sz="5400" dirty="0" smtClean="0"/>
              <a:t/>
            </a:r>
            <a:br>
              <a:rPr lang="en-US" sz="5400" dirty="0" smtClean="0"/>
            </a:br>
            <a:r>
              <a:rPr lang="en-US" sz="1800" dirty="0" smtClean="0"/>
              <a:t/>
            </a:r>
            <a:br>
              <a:rPr lang="en-US" sz="1800" dirty="0" smtClean="0"/>
            </a:br>
            <a:r>
              <a:rPr lang="en-US" sz="5400" b="1" dirty="0" smtClean="0"/>
              <a:t> Session # 4</a:t>
            </a:r>
          </a:p>
          <a:p>
            <a:pPr algn="ctr">
              <a:buFontTx/>
              <a:buNone/>
            </a:pPr>
            <a:r>
              <a:rPr lang="en-US" sz="3600" dirty="0" smtClean="0"/>
              <a:t/>
            </a:r>
            <a:br>
              <a:rPr lang="en-US" sz="3600" dirty="0" smtClean="0"/>
            </a:br>
            <a:r>
              <a:rPr lang="en-US" sz="1800" dirty="0" smtClean="0"/>
              <a:t/>
            </a:r>
            <a:br>
              <a:rPr lang="en-US" sz="1800" dirty="0" smtClean="0"/>
            </a:br>
            <a:r>
              <a:rPr lang="en-US" sz="1000" dirty="0" smtClean="0"/>
              <a:t/>
            </a:r>
            <a:br>
              <a:rPr lang="en-US" sz="1000" dirty="0" smtClean="0"/>
            </a:br>
            <a:endParaRPr lang="en-US"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Outward Ministry</a:t>
            </a:r>
            <a:endParaRPr lang="en-US" dirty="0"/>
          </a:p>
        </p:txBody>
      </p:sp>
      <p:sp>
        <p:nvSpPr>
          <p:cNvPr id="3" name="Content Placeholder 2"/>
          <p:cNvSpPr>
            <a:spLocks noGrp="1"/>
          </p:cNvSpPr>
          <p:nvPr>
            <p:ph idx="1"/>
          </p:nvPr>
        </p:nvSpPr>
        <p:spPr/>
        <p:txBody>
          <a:bodyPr/>
          <a:lstStyle/>
          <a:p>
            <a:r>
              <a:rPr lang="en-US" dirty="0" smtClean="0"/>
              <a:t>In nature, healthy bodies naturally reproduce!</a:t>
            </a:r>
          </a:p>
          <a:p>
            <a:endParaRPr lang="en-US" dirty="0" smtClean="0"/>
          </a:p>
          <a:p>
            <a:r>
              <a:rPr lang="en-US" dirty="0" smtClean="0"/>
              <a:t>In the spiritual realm, healthy assemblies will be engaged in reproduction.</a:t>
            </a:r>
          </a:p>
          <a:p>
            <a:pPr lvl="1"/>
            <a:r>
              <a:rPr lang="en-US" dirty="0" smtClean="0">
                <a:solidFill>
                  <a:srgbClr val="FF0000"/>
                </a:solidFill>
              </a:rPr>
              <a:t>Reproduction is a normal part of body life!</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The Outward Ministry</a:t>
            </a:r>
          </a:p>
        </p:txBody>
      </p:sp>
      <p:sp>
        <p:nvSpPr>
          <p:cNvPr id="22531" name="Rectangle 3"/>
          <p:cNvSpPr>
            <a:spLocks noGrp="1" noChangeArrowheads="1"/>
          </p:cNvSpPr>
          <p:nvPr>
            <p:ph type="body" idx="1"/>
          </p:nvPr>
        </p:nvSpPr>
        <p:spPr>
          <a:xfrm>
            <a:off x="457200" y="1295400"/>
            <a:ext cx="8229600" cy="5181600"/>
          </a:xfrm>
        </p:spPr>
        <p:txBody>
          <a:bodyPr/>
          <a:lstStyle/>
          <a:p>
            <a:pPr marL="231775" indent="-231775" algn="just" eaLnBrk="1" hangingPunct="1">
              <a:lnSpc>
                <a:spcPct val="80000"/>
              </a:lnSpc>
              <a:buFontTx/>
              <a:buNone/>
            </a:pPr>
            <a:r>
              <a:rPr lang="en-US" sz="2600" b="1" dirty="0" smtClean="0">
                <a:solidFill>
                  <a:srgbClr val="3333FF"/>
                </a:solidFill>
              </a:rPr>
              <a:t>The Church is responsible for sharing the gospel.</a:t>
            </a:r>
          </a:p>
          <a:p>
            <a:pPr marL="231775" indent="-231775" algn="just" eaLnBrk="1" hangingPunct="1">
              <a:lnSpc>
                <a:spcPct val="80000"/>
              </a:lnSpc>
            </a:pPr>
            <a:r>
              <a:rPr lang="en-US" sz="2600" dirty="0" smtClean="0"/>
              <a:t>Great Commission was spoken to the disciples on </a:t>
            </a:r>
            <a:r>
              <a:rPr lang="en-US" sz="2600" dirty="0" smtClean="0">
                <a:solidFill>
                  <a:srgbClr val="00B050"/>
                </a:solidFill>
              </a:rPr>
              <a:t>three</a:t>
            </a:r>
            <a:r>
              <a:rPr lang="en-US" sz="2600" dirty="0" smtClean="0"/>
              <a:t> different occasions: Jerusalem - resurrection day (Mark, Luke and John), on a mountain in Galilee (Matthew), Mt. of Olives – ascension (Acts).</a:t>
            </a:r>
          </a:p>
          <a:p>
            <a:pPr marL="231775" indent="-231775" algn="just" eaLnBrk="1" hangingPunct="1">
              <a:lnSpc>
                <a:spcPct val="80000"/>
              </a:lnSpc>
            </a:pPr>
            <a:endParaRPr lang="en-US" sz="800" dirty="0" smtClean="0"/>
          </a:p>
          <a:p>
            <a:pPr lvl="1" algn="just" eaLnBrk="1" hangingPunct="1">
              <a:lnSpc>
                <a:spcPct val="80000"/>
              </a:lnSpc>
            </a:pPr>
            <a:r>
              <a:rPr lang="en-US" sz="2400" dirty="0" smtClean="0"/>
              <a:t>The disciples were responsible to evangelize.</a:t>
            </a:r>
          </a:p>
          <a:p>
            <a:pPr lvl="1" algn="just" eaLnBrk="1" hangingPunct="1">
              <a:lnSpc>
                <a:spcPct val="80000"/>
              </a:lnSpc>
            </a:pPr>
            <a:r>
              <a:rPr lang="en-US" sz="2400" dirty="0" smtClean="0"/>
              <a:t>Eleven disciples could not teach all nations all that Christ taught, but subsequent disciples could.</a:t>
            </a:r>
          </a:p>
          <a:p>
            <a:pPr lvl="1" algn="just" eaLnBrk="1" hangingPunct="1">
              <a:lnSpc>
                <a:spcPct val="80000"/>
              </a:lnSpc>
            </a:pPr>
            <a:r>
              <a:rPr lang="en-US" sz="2400" dirty="0" smtClean="0"/>
              <a:t>The Lord confirms the completion of His command (end of the Church age).</a:t>
            </a:r>
          </a:p>
          <a:p>
            <a:pPr lvl="1" algn="just" eaLnBrk="1" hangingPunct="1">
              <a:lnSpc>
                <a:spcPct val="80000"/>
              </a:lnSpc>
              <a:buFontTx/>
              <a:buNone/>
            </a:pPr>
            <a:endParaRPr lang="en-US" sz="800" dirty="0" smtClean="0"/>
          </a:p>
          <a:p>
            <a:pPr marL="231775" indent="-231775" algn="just" eaLnBrk="1" hangingPunct="1">
              <a:lnSpc>
                <a:spcPct val="80000"/>
              </a:lnSpc>
            </a:pPr>
            <a:r>
              <a:rPr lang="en-US" sz="2600" dirty="0" smtClean="0"/>
              <a:t>The “Great Commission” is a propagating command to every Christian by Christ Himself to be a witness for Him, to preach the gospel, and then teach new coverts to “be” disciples of Christ until He returns.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229600" cy="1143000"/>
          </a:xfrm>
        </p:spPr>
        <p:txBody>
          <a:bodyPr/>
          <a:lstStyle/>
          <a:p>
            <a:pPr eaLnBrk="1" hangingPunct="1"/>
            <a:r>
              <a:rPr lang="en-US" smtClean="0"/>
              <a:t>The Outward Ministry</a:t>
            </a:r>
          </a:p>
        </p:txBody>
      </p:sp>
      <p:sp>
        <p:nvSpPr>
          <p:cNvPr id="23555" name="Rectangle 3"/>
          <p:cNvSpPr>
            <a:spLocks noGrp="1" noChangeArrowheads="1"/>
          </p:cNvSpPr>
          <p:nvPr>
            <p:ph type="body" idx="1"/>
          </p:nvPr>
        </p:nvSpPr>
        <p:spPr>
          <a:xfrm>
            <a:off x="457200" y="1066800"/>
            <a:ext cx="8229600" cy="5105400"/>
          </a:xfrm>
        </p:spPr>
        <p:txBody>
          <a:bodyPr/>
          <a:lstStyle/>
          <a:p>
            <a:pPr marL="533400" indent="-533400" eaLnBrk="1" hangingPunct="1">
              <a:lnSpc>
                <a:spcPct val="80000"/>
              </a:lnSpc>
              <a:buFontTx/>
              <a:buNone/>
            </a:pPr>
            <a:r>
              <a:rPr lang="en-US" sz="2800" b="1" smtClean="0"/>
              <a:t>Marked by Corporate Prayer:</a:t>
            </a:r>
            <a:r>
              <a:rPr lang="en-US" sz="2800" smtClean="0"/>
              <a:t> The NT Church spent their time praying for boldness and for those being persecuted for their boldness (Acts 4:29, 12:5; Phil. 1:19). </a:t>
            </a:r>
          </a:p>
          <a:p>
            <a:pPr marL="533400" indent="-533400" eaLnBrk="1" hangingPunct="1">
              <a:lnSpc>
                <a:spcPct val="80000"/>
              </a:lnSpc>
            </a:pPr>
            <a:endParaRPr lang="en-US" sz="1200" smtClean="0"/>
          </a:p>
          <a:p>
            <a:pPr marL="533400" indent="-533400" algn="just" eaLnBrk="1" hangingPunct="1">
              <a:lnSpc>
                <a:spcPct val="80000"/>
              </a:lnSpc>
            </a:pPr>
            <a:r>
              <a:rPr lang="en-US" sz="3100" smtClean="0"/>
              <a:t>Believers don’t pray because there is either </a:t>
            </a:r>
            <a:r>
              <a:rPr lang="en-US" sz="3100" u="sng" smtClean="0"/>
              <a:t>a dependency</a:t>
            </a:r>
            <a:r>
              <a:rPr lang="en-US" sz="3100" smtClean="0"/>
              <a:t> and/or </a:t>
            </a:r>
            <a:r>
              <a:rPr lang="en-US" sz="3100" u="sng" smtClean="0"/>
              <a:t>a submission issue</a:t>
            </a:r>
            <a:r>
              <a:rPr lang="en-US" sz="3100" smtClean="0"/>
              <a:t>.</a:t>
            </a:r>
          </a:p>
          <a:p>
            <a:pPr marL="1104900" lvl="1" indent="-457200" algn="just" eaLnBrk="1" hangingPunct="1">
              <a:lnSpc>
                <a:spcPct val="80000"/>
              </a:lnSpc>
            </a:pPr>
            <a:endParaRPr lang="en-US" sz="3100" smtClean="0"/>
          </a:p>
          <a:p>
            <a:pPr marL="533400" indent="-533400" algn="just" eaLnBrk="1" hangingPunct="1">
              <a:lnSpc>
                <a:spcPct val="80000"/>
              </a:lnSpc>
            </a:pPr>
            <a:r>
              <a:rPr lang="en-US" sz="3100" smtClean="0">
                <a:solidFill>
                  <a:srgbClr val="3333FF"/>
                </a:solidFill>
              </a:rPr>
              <a:t>Leonard Ravenhill: “No man under heaven will be greater than his prayer life.”</a:t>
            </a:r>
          </a:p>
          <a:p>
            <a:pPr marL="1104900" lvl="1" indent="-457200" eaLnBrk="1" hangingPunct="1">
              <a:lnSpc>
                <a:spcPct val="80000"/>
              </a:lnSpc>
              <a:buFontTx/>
              <a:buChar char="•"/>
            </a:pPr>
            <a:endParaRPr lang="en-US" sz="1200" smtClean="0"/>
          </a:p>
          <a:p>
            <a:pPr marL="533400" indent="-533400" algn="just" eaLnBrk="1" hangingPunct="1">
              <a:lnSpc>
                <a:spcPct val="80000"/>
              </a:lnSpc>
            </a:pPr>
            <a:endParaRPr lang="en-US" sz="14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b="1" smtClean="0"/>
              <a:t>Going Out Where the Lost Are</a:t>
            </a:r>
          </a:p>
        </p:txBody>
      </p:sp>
      <p:sp>
        <p:nvSpPr>
          <p:cNvPr id="24579" name="Rectangle 3"/>
          <p:cNvSpPr>
            <a:spLocks noGrp="1" noChangeArrowheads="1"/>
          </p:cNvSpPr>
          <p:nvPr>
            <p:ph type="body" idx="1"/>
          </p:nvPr>
        </p:nvSpPr>
        <p:spPr>
          <a:xfrm>
            <a:off x="457200" y="1295400"/>
            <a:ext cx="8229600" cy="4830763"/>
          </a:xfrm>
        </p:spPr>
        <p:txBody>
          <a:bodyPr/>
          <a:lstStyle/>
          <a:p>
            <a:pPr>
              <a:lnSpc>
                <a:spcPct val="90000"/>
              </a:lnSpc>
              <a:buFontTx/>
              <a:buNone/>
            </a:pPr>
            <a:r>
              <a:rPr lang="en-US" b="1" smtClean="0">
                <a:solidFill>
                  <a:srgbClr val="3333FF"/>
                </a:solidFill>
              </a:rPr>
              <a:t>Examples:</a:t>
            </a:r>
            <a:endParaRPr lang="en-US" smtClean="0">
              <a:solidFill>
                <a:srgbClr val="3333FF"/>
              </a:solidFill>
            </a:endParaRPr>
          </a:p>
          <a:p>
            <a:pPr>
              <a:lnSpc>
                <a:spcPct val="90000"/>
              </a:lnSpc>
            </a:pPr>
            <a:r>
              <a:rPr lang="en-US" smtClean="0"/>
              <a:t>The Lord sent the twelve to preach throughout Galilee (Luke 9).</a:t>
            </a:r>
          </a:p>
          <a:p>
            <a:pPr>
              <a:lnSpc>
                <a:spcPct val="90000"/>
              </a:lnSpc>
            </a:pPr>
            <a:r>
              <a:rPr lang="en-US" smtClean="0"/>
              <a:t>The Lord sent the seventy to preach throughout Judea (Luke 10).</a:t>
            </a:r>
          </a:p>
          <a:p>
            <a:pPr>
              <a:lnSpc>
                <a:spcPct val="90000"/>
              </a:lnSpc>
            </a:pPr>
            <a:r>
              <a:rPr lang="en-US" smtClean="0"/>
              <a:t>Paul preached “publicly” and from “house to house” in Ephesus (Acts 20:20).</a:t>
            </a:r>
          </a:p>
          <a:p>
            <a:pPr>
              <a:lnSpc>
                <a:spcPct val="90000"/>
              </a:lnSpc>
            </a:pPr>
            <a:r>
              <a:rPr lang="en-US" smtClean="0"/>
              <a:t>Philip preach in Samaria (Acts 8:5).</a:t>
            </a:r>
          </a:p>
          <a:p>
            <a:pPr>
              <a:lnSpc>
                <a:spcPct val="90000"/>
              </a:lnSpc>
              <a:buFontTx/>
              <a:buNone/>
            </a:pPr>
            <a:r>
              <a:rPr lang="en-US" smtClean="0"/>
              <a:t>	</a:t>
            </a:r>
            <a:r>
              <a:rPr lang="en-US" smtClean="0">
                <a:solidFill>
                  <a:srgbClr val="3333FF"/>
                </a:solidFill>
              </a:rPr>
              <a:t>Door to Door work is one type of Seed Sowing in which the harvest comes later.</a:t>
            </a:r>
          </a:p>
          <a:p>
            <a:pPr>
              <a:lnSpc>
                <a:spcPct val="90000"/>
              </a:lnSpc>
              <a:buFontTx/>
              <a:buNone/>
            </a:pPr>
            <a:endParaRPr lang="en-US" smtClean="0">
              <a:solidFill>
                <a:srgbClr val="3333FF"/>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smtClean="0"/>
              <a:t>Is Door to Door Work Effective?</a:t>
            </a:r>
          </a:p>
        </p:txBody>
      </p:sp>
      <p:sp>
        <p:nvSpPr>
          <p:cNvPr id="1028" name="Rectangle 3"/>
          <p:cNvSpPr>
            <a:spLocks noGrp="1" noChangeArrowheads="1"/>
          </p:cNvSpPr>
          <p:nvPr>
            <p:ph type="body" sz="half" idx="1"/>
          </p:nvPr>
        </p:nvSpPr>
        <p:spPr>
          <a:xfrm>
            <a:off x="457200" y="1371600"/>
            <a:ext cx="8305800" cy="4983163"/>
          </a:xfrm>
        </p:spPr>
        <p:txBody>
          <a:bodyPr/>
          <a:lstStyle/>
          <a:p>
            <a:pPr>
              <a:lnSpc>
                <a:spcPct val="90000"/>
              </a:lnSpc>
              <a:buFontTx/>
              <a:buNone/>
            </a:pPr>
            <a:r>
              <a:rPr lang="en-US" sz="2600" b="1" u="sng" smtClean="0"/>
              <a:t>Jehovah’s Witnesses</a:t>
            </a:r>
            <a:r>
              <a:rPr lang="en-US" sz="2000" b="1" smtClean="0"/>
              <a:t> </a:t>
            </a:r>
            <a:endParaRPr lang="en-US" sz="2000" smtClean="0"/>
          </a:p>
          <a:p>
            <a:pPr>
              <a:lnSpc>
                <a:spcPct val="90000"/>
              </a:lnSpc>
            </a:pPr>
            <a:r>
              <a:rPr lang="en-US" sz="2000" smtClean="0"/>
              <a:t>Have grown from 360 members in 1893 to 6 million in 2005</a:t>
            </a:r>
          </a:p>
          <a:p>
            <a:pPr>
              <a:lnSpc>
                <a:spcPct val="90000"/>
              </a:lnSpc>
            </a:pPr>
            <a:r>
              <a:rPr lang="en-US" sz="2000" smtClean="0"/>
              <a:t>In 1999, Jehovah’s Witnesses Worldwide reported that a total of nearly 6 million </a:t>
            </a:r>
            <a:r>
              <a:rPr lang="en-US" sz="2000" smtClean="0">
                <a:solidFill>
                  <a:srgbClr val="3333FF"/>
                </a:solidFill>
              </a:rPr>
              <a:t>JW’s spent about 1.1 billion hours evangelizing in 234 countries. </a:t>
            </a:r>
            <a:r>
              <a:rPr lang="en-US" sz="2000" smtClean="0"/>
              <a:t> </a:t>
            </a:r>
          </a:p>
          <a:p>
            <a:pPr>
              <a:lnSpc>
                <a:spcPct val="90000"/>
              </a:lnSpc>
            </a:pPr>
            <a:r>
              <a:rPr lang="en-US" sz="2000" smtClean="0"/>
              <a:t>JWs are adding 45 new congregations per week</a:t>
            </a:r>
          </a:p>
          <a:p>
            <a:pPr>
              <a:lnSpc>
                <a:spcPct val="90000"/>
              </a:lnSpc>
              <a:buFontTx/>
              <a:buNone/>
            </a:pPr>
            <a:endParaRPr lang="en-US" sz="1000" b="1" u="sng" smtClean="0"/>
          </a:p>
          <a:p>
            <a:pPr>
              <a:lnSpc>
                <a:spcPct val="90000"/>
              </a:lnSpc>
              <a:buFontTx/>
              <a:buNone/>
            </a:pPr>
            <a:r>
              <a:rPr lang="en-US" sz="2600" b="1" u="sng" smtClean="0"/>
              <a:t>Mormons</a:t>
            </a:r>
            <a:endParaRPr lang="en-US" sz="2600" u="sng" smtClean="0"/>
          </a:p>
          <a:p>
            <a:pPr>
              <a:lnSpc>
                <a:spcPct val="90000"/>
              </a:lnSpc>
            </a:pPr>
            <a:r>
              <a:rPr lang="en-US" sz="2000" smtClean="0"/>
              <a:t>They are sending out approximately 560,000 full-time missionaries and spending about </a:t>
            </a:r>
            <a:r>
              <a:rPr lang="en-US" sz="2000" smtClean="0">
                <a:solidFill>
                  <a:srgbClr val="3333FF"/>
                </a:solidFill>
              </a:rPr>
              <a:t>1.3 billion hours witnessing per year.</a:t>
            </a:r>
          </a:p>
          <a:p>
            <a:pPr>
              <a:lnSpc>
                <a:spcPct val="90000"/>
              </a:lnSpc>
            </a:pPr>
            <a:r>
              <a:rPr lang="en-US" sz="2000" smtClean="0"/>
              <a:t>Every Wednesday, 500 new Mormon missionaries report for 3 to 9 weeks of intensive training at the Missionary Training Center in Provo, Utah. </a:t>
            </a:r>
          </a:p>
          <a:p>
            <a:pPr>
              <a:lnSpc>
                <a:spcPct val="90000"/>
              </a:lnSpc>
            </a:pPr>
            <a:r>
              <a:rPr lang="en-US" sz="2000" smtClean="0"/>
              <a:t>Conversion rate to Mormonism is 2,000 to 3,000 people per day.</a:t>
            </a:r>
          </a:p>
          <a:p>
            <a:pPr>
              <a:lnSpc>
                <a:spcPct val="90000"/>
              </a:lnSpc>
            </a:pPr>
            <a:r>
              <a:rPr lang="en-US" sz="2000" smtClean="0"/>
              <a:t>The Mormons are building nearly two new churches per day.</a:t>
            </a:r>
          </a:p>
          <a:p>
            <a:pPr>
              <a:lnSpc>
                <a:spcPct val="90000"/>
              </a:lnSpc>
              <a:buFontTx/>
              <a:buNone/>
            </a:pPr>
            <a:endParaRPr lang="en-US" sz="1200" b="1" smtClean="0"/>
          </a:p>
          <a:p>
            <a:pPr>
              <a:lnSpc>
                <a:spcPct val="90000"/>
              </a:lnSpc>
            </a:pPr>
            <a:endParaRPr lang="en-US" sz="2000" smtClean="0"/>
          </a:p>
          <a:p>
            <a:pPr>
              <a:lnSpc>
                <a:spcPct val="90000"/>
              </a:lnSpc>
              <a:buFontTx/>
              <a:buNone/>
            </a:pPr>
            <a:endParaRPr lang="en-US" sz="1000" b="1" smtClean="0"/>
          </a:p>
        </p:txBody>
      </p:sp>
      <p:graphicFrame>
        <p:nvGraphicFramePr>
          <p:cNvPr id="48683" name="Group 555"/>
          <p:cNvGraphicFramePr>
            <a:graphicFrameLocks noGrp="1"/>
          </p:cNvGraphicFramePr>
          <p:nvPr/>
        </p:nvGraphicFramePr>
        <p:xfrm>
          <a:off x="3835400" y="-701675"/>
          <a:ext cx="609600" cy="518160"/>
        </p:xfrm>
        <a:graphic>
          <a:graphicData uri="http://schemas.openxmlformats.org/drawingml/2006/table">
            <a:tbl>
              <a:tblPr/>
              <a:tblGrid>
                <a:gridCol w="609600"/>
              </a:tblGrid>
              <a:tr h="161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b" horzOverflow="overflow">
                    <a:lnL cap="flat">
                      <a:noFill/>
                    </a:lnL>
                    <a:lnR cap="flat">
                      <a:noFill/>
                    </a:lnR>
                    <a:lnT cap="fla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914400"/>
            <a:ext cx="8229600" cy="1143000"/>
          </a:xfrm>
        </p:spPr>
        <p:txBody>
          <a:bodyPr/>
          <a:lstStyle/>
          <a:p>
            <a:r>
              <a:rPr lang="en-US" sz="4800" b="1" smtClean="0">
                <a:solidFill>
                  <a:schemeClr val="hlink"/>
                </a:solidFill>
              </a:rPr>
              <a:t>Is Door to Door Work Effective?</a:t>
            </a:r>
            <a:r>
              <a:rPr lang="en-US" sz="4000" b="1" smtClean="0"/>
              <a:t/>
            </a:r>
            <a:br>
              <a:rPr lang="en-US" sz="4000" b="1" smtClean="0"/>
            </a:br>
            <a:endParaRPr lang="en-US" sz="4000" b="1" smtClean="0"/>
          </a:p>
        </p:txBody>
      </p:sp>
      <p:sp>
        <p:nvSpPr>
          <p:cNvPr id="25603" name="Rectangle 3"/>
          <p:cNvSpPr>
            <a:spLocks noGrp="1" noChangeArrowheads="1"/>
          </p:cNvSpPr>
          <p:nvPr>
            <p:ph type="body" idx="1"/>
          </p:nvPr>
        </p:nvSpPr>
        <p:spPr/>
        <p:txBody>
          <a:bodyPr/>
          <a:lstStyle/>
          <a:p>
            <a:pPr>
              <a:buFontTx/>
              <a:buNone/>
            </a:pPr>
            <a:r>
              <a:rPr lang="en-US" b="1" smtClean="0"/>
              <a:t>	</a:t>
            </a:r>
          </a:p>
          <a:p>
            <a:r>
              <a:rPr lang="en-US" b="1" smtClean="0"/>
              <a:t>Answer: </a:t>
            </a:r>
            <a:r>
              <a:rPr lang="en-US" smtClean="0"/>
              <a:t>The Mormons and JW’s think so.</a:t>
            </a:r>
          </a:p>
          <a:p>
            <a:endParaRPr lang="en-US" smtClean="0"/>
          </a:p>
          <a:p>
            <a:pPr marL="635000" lvl="1" indent="-177800">
              <a:buFontTx/>
              <a:buNone/>
            </a:pPr>
            <a:r>
              <a:rPr lang="en-US" smtClean="0"/>
              <a:t>	</a:t>
            </a:r>
            <a:r>
              <a:rPr lang="en-US" b="1" smtClean="0"/>
              <a:t>Without the truth or the Holy Spirit’s</a:t>
            </a:r>
            <a:r>
              <a:rPr lang="en-US" smtClean="0"/>
              <a:t> </a:t>
            </a:r>
            <a:r>
              <a:rPr lang="en-US" b="1" smtClean="0"/>
              <a:t>assistance these cults are growing at an alarming rate worldwide through sheer determination and effort.</a:t>
            </a:r>
            <a:endParaRPr lang="en-US" sz="700" smtClean="0"/>
          </a:p>
          <a:p>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Preparation</a:t>
            </a:r>
          </a:p>
        </p:txBody>
      </p:sp>
      <p:sp>
        <p:nvSpPr>
          <p:cNvPr id="26627" name="Rectangle 3"/>
          <p:cNvSpPr>
            <a:spLocks noGrp="1" noChangeArrowheads="1"/>
          </p:cNvSpPr>
          <p:nvPr>
            <p:ph type="body" idx="1"/>
          </p:nvPr>
        </p:nvSpPr>
        <p:spPr>
          <a:xfrm>
            <a:off x="457200" y="1219200"/>
            <a:ext cx="8229600" cy="5257800"/>
          </a:xfrm>
        </p:spPr>
        <p:txBody>
          <a:bodyPr/>
          <a:lstStyle/>
          <a:p>
            <a:pPr>
              <a:lnSpc>
                <a:spcPct val="90000"/>
              </a:lnSpc>
              <a:buFontTx/>
              <a:buNone/>
            </a:pPr>
            <a:r>
              <a:rPr lang="en-US" sz="2800" b="1" smtClean="0"/>
              <a:t>What is the objective for the visit?</a:t>
            </a:r>
          </a:p>
          <a:p>
            <a:pPr>
              <a:lnSpc>
                <a:spcPct val="90000"/>
              </a:lnSpc>
            </a:pPr>
            <a:r>
              <a:rPr lang="en-US" sz="2400" smtClean="0">
                <a:solidFill>
                  <a:srgbClr val="3333FF"/>
                </a:solidFill>
              </a:rPr>
              <a:t>Establishing connections and looking for more near term opportunities.</a:t>
            </a:r>
          </a:p>
          <a:p>
            <a:pPr lvl="1">
              <a:lnSpc>
                <a:spcPct val="90000"/>
              </a:lnSpc>
            </a:pPr>
            <a:r>
              <a:rPr lang="en-US" sz="2400" smtClean="0"/>
              <a:t>Meet your neighbors (give gift: calendars, seasonal greetings, prints)</a:t>
            </a:r>
          </a:p>
          <a:p>
            <a:pPr lvl="1">
              <a:lnSpc>
                <a:spcPct val="90000"/>
              </a:lnSpc>
            </a:pPr>
            <a:r>
              <a:rPr lang="en-US" sz="2400" smtClean="0"/>
              <a:t>An invite to special family meetings or children’s club</a:t>
            </a:r>
          </a:p>
          <a:p>
            <a:pPr lvl="1">
              <a:lnSpc>
                <a:spcPct val="90000"/>
              </a:lnSpc>
            </a:pPr>
            <a:r>
              <a:rPr lang="en-US" sz="2400" smtClean="0"/>
              <a:t>Announcing backyard children’s party or hay rack ride</a:t>
            </a:r>
          </a:p>
          <a:p>
            <a:pPr>
              <a:lnSpc>
                <a:spcPct val="90000"/>
              </a:lnSpc>
            </a:pPr>
            <a:r>
              <a:rPr lang="en-US" sz="2400" smtClean="0">
                <a:solidFill>
                  <a:srgbClr val="3333FF"/>
                </a:solidFill>
              </a:rPr>
              <a:t>One time gospel sweep </a:t>
            </a:r>
            <a:r>
              <a:rPr lang="en-US" sz="2400" smtClean="0"/>
              <a:t>(</a:t>
            </a:r>
            <a:r>
              <a:rPr lang="en-US" sz="2400" smtClean="0">
                <a:solidFill>
                  <a:srgbClr val="CC3300"/>
                </a:solidFill>
              </a:rPr>
              <a:t>Seed sowing for a later harvest</a:t>
            </a:r>
            <a:r>
              <a:rPr lang="en-US" sz="2400" smtClean="0"/>
              <a:t>)</a:t>
            </a:r>
          </a:p>
          <a:p>
            <a:pPr lvl="1">
              <a:lnSpc>
                <a:spcPct val="90000"/>
              </a:lnSpc>
            </a:pPr>
            <a:r>
              <a:rPr lang="en-US" sz="2400" smtClean="0"/>
              <a:t>Use </a:t>
            </a:r>
            <a:r>
              <a:rPr lang="en-US" sz="2400" i="1" smtClean="0"/>
              <a:t>Seed Sowers</a:t>
            </a:r>
            <a:r>
              <a:rPr lang="en-US" sz="2400" smtClean="0"/>
              <a:t> or </a:t>
            </a:r>
            <a:r>
              <a:rPr lang="en-US" sz="2400" i="1" smtClean="0"/>
              <a:t>Uplook</a:t>
            </a:r>
            <a:r>
              <a:rPr lang="en-US" sz="2400" smtClean="0"/>
              <a:t> prints </a:t>
            </a:r>
          </a:p>
          <a:p>
            <a:pPr lvl="1">
              <a:lnSpc>
                <a:spcPct val="90000"/>
              </a:lnSpc>
            </a:pPr>
            <a:r>
              <a:rPr lang="en-US" sz="2400" smtClean="0"/>
              <a:t>Gospel CDs </a:t>
            </a:r>
          </a:p>
          <a:p>
            <a:pPr lvl="1">
              <a:lnSpc>
                <a:spcPct val="90000"/>
              </a:lnSpc>
            </a:pPr>
            <a:r>
              <a:rPr lang="en-US" sz="2400" smtClean="0"/>
              <a:t>Booklets: </a:t>
            </a:r>
            <a:r>
              <a:rPr lang="en-US" sz="2400" i="1" smtClean="0"/>
              <a:t>The Bible: Myth or Divine Truth, Afterlife</a:t>
            </a:r>
          </a:p>
          <a:p>
            <a:pPr lvl="1">
              <a:lnSpc>
                <a:spcPct val="90000"/>
              </a:lnSpc>
            </a:pPr>
            <a:r>
              <a:rPr lang="en-US" sz="2400" smtClean="0"/>
              <a:t>Sowing seed over a variety of soils and variety of situations in time </a:t>
            </a:r>
          </a:p>
          <a:p>
            <a:pPr>
              <a:lnSpc>
                <a:spcPct val="90000"/>
              </a:lnSpc>
            </a:pPr>
            <a:endParaRPr lang="en-US" sz="10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endParaRPr lang="en-US" smtClean="0"/>
          </a:p>
        </p:txBody>
      </p:sp>
      <p:pic>
        <p:nvPicPr>
          <p:cNvPr id="27651" name="Picture 3"/>
          <p:cNvPicPr>
            <a:picLocks noGrp="1" noChangeAspect="1" noChangeArrowheads="1"/>
          </p:cNvPicPr>
          <p:nvPr>
            <p:ph type="body" idx="1"/>
          </p:nvPr>
        </p:nvPicPr>
        <p:blipFill>
          <a:blip r:embed="rId2"/>
          <a:srcRect/>
          <a:stretch>
            <a:fillRect/>
          </a:stretch>
        </p:blipFill>
        <p:spPr>
          <a:xfrm>
            <a:off x="457200" y="228600"/>
            <a:ext cx="8229600" cy="61722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609600" y="1219200"/>
            <a:ext cx="8077200" cy="4191000"/>
          </a:xfrm>
        </p:spPr>
        <p:txBody>
          <a:bodyPr/>
          <a:lstStyle/>
          <a:p>
            <a:pPr eaLnBrk="1" hangingPunct="1"/>
            <a:r>
              <a:rPr lang="en-US" sz="5400" dirty="0" smtClean="0">
                <a:solidFill>
                  <a:srgbClr val="3333FF"/>
                </a:solidFill>
              </a:rPr>
              <a:t>What is the Pattern </a:t>
            </a:r>
            <a:br>
              <a:rPr lang="en-US" sz="5400" dirty="0" smtClean="0">
                <a:solidFill>
                  <a:srgbClr val="3333FF"/>
                </a:solidFill>
              </a:rPr>
            </a:br>
            <a:r>
              <a:rPr lang="en-US" sz="5400" dirty="0" smtClean="0">
                <a:solidFill>
                  <a:srgbClr val="3333FF"/>
                </a:solidFill>
              </a:rPr>
              <a:t>of the Church?</a:t>
            </a:r>
            <a:r>
              <a:rPr lang="en-US" sz="5400" b="1" dirty="0" smtClean="0"/>
              <a:t> </a:t>
            </a:r>
            <a:br>
              <a:rPr lang="en-US" sz="5400" b="1" dirty="0" smtClean="0"/>
            </a:br>
            <a:r>
              <a:rPr lang="en-US" sz="5400" b="1" dirty="0" smtClean="0"/>
              <a:t>Session # 1</a:t>
            </a:r>
            <a:r>
              <a:rPr lang="en-US" dirty="0" smtClean="0"/>
              <a:t/>
            </a:r>
            <a:br>
              <a:rPr lang="en-US" dirty="0" smtClean="0"/>
            </a:br>
            <a:r>
              <a:rPr lang="en-US" sz="1800" dirty="0" smtClean="0"/>
              <a:t/>
            </a:r>
            <a:br>
              <a:rPr lang="en-US" sz="1800" dirty="0" smtClean="0"/>
            </a:b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type="lt">
                                    <p:tmPct val="10000"/>
                                  </p:iterate>
                                  <p:childTnLst>
                                    <p:set>
                                      <p:cBhvr>
                                        <p:cTn id="6" dur="1" fill="hold">
                                          <p:stCondLst>
                                            <p:cond delay="0"/>
                                          </p:stCondLst>
                                        </p:cTn>
                                        <p:tgtEl>
                                          <p:spTgt spid="208898"/>
                                        </p:tgtEl>
                                        <p:attrNameLst>
                                          <p:attrName>style.visibility</p:attrName>
                                        </p:attrNameLst>
                                      </p:cBhvr>
                                      <p:to>
                                        <p:strVal val="visible"/>
                                      </p:to>
                                    </p:set>
                                    <p:anim calcmode="lin" valueType="num">
                                      <p:cBhvr additive="base">
                                        <p:cTn id="7" dur="500" fill="hold"/>
                                        <p:tgtEl>
                                          <p:spTgt spid="208898"/>
                                        </p:tgtEl>
                                        <p:attrNameLst>
                                          <p:attrName>ppt_x</p:attrName>
                                        </p:attrNameLst>
                                      </p:cBhvr>
                                      <p:tavLst>
                                        <p:tav tm="0">
                                          <p:val>
                                            <p:strVal val="#ppt_x"/>
                                          </p:val>
                                        </p:tav>
                                        <p:tav tm="100000">
                                          <p:val>
                                            <p:strVal val="#ppt_x"/>
                                          </p:val>
                                        </p:tav>
                                      </p:tavLst>
                                    </p:anim>
                                    <p:anim calcmode="lin" valueType="num">
                                      <p:cBhvr additive="base">
                                        <p:cTn id="8" dur="500" fill="hold"/>
                                        <p:tgtEl>
                                          <p:spTgt spid="20889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endParaRPr lang="en-US" smtClean="0"/>
          </a:p>
        </p:txBody>
      </p:sp>
      <p:pic>
        <p:nvPicPr>
          <p:cNvPr id="28675" name="Picture 3"/>
          <p:cNvPicPr>
            <a:picLocks noGrp="1" noChangeAspect="1" noChangeArrowheads="1"/>
          </p:cNvPicPr>
          <p:nvPr>
            <p:ph type="body" idx="1"/>
          </p:nvPr>
        </p:nvPicPr>
        <p:blipFill>
          <a:blip r:embed="rId2"/>
          <a:srcRect/>
          <a:stretch>
            <a:fillRect/>
          </a:stretch>
        </p:blipFill>
        <p:spPr>
          <a:xfrm>
            <a:off x="457200" y="304800"/>
            <a:ext cx="8229600" cy="61722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endParaRPr lang="en-US" smtClean="0"/>
          </a:p>
        </p:txBody>
      </p:sp>
      <p:pic>
        <p:nvPicPr>
          <p:cNvPr id="29699" name="Picture 3"/>
          <p:cNvPicPr>
            <a:picLocks noGrp="1" noChangeAspect="1" noChangeArrowheads="1"/>
          </p:cNvPicPr>
          <p:nvPr>
            <p:ph type="body" idx="1"/>
          </p:nvPr>
        </p:nvPicPr>
        <p:blipFill>
          <a:blip r:embed="rId2"/>
          <a:srcRect/>
          <a:stretch>
            <a:fillRect/>
          </a:stretch>
        </p:blipFill>
        <p:spPr>
          <a:xfrm>
            <a:off x="533400" y="-304800"/>
            <a:ext cx="8153400" cy="693420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Preparation (cont.)</a:t>
            </a:r>
          </a:p>
        </p:txBody>
      </p:sp>
      <p:sp>
        <p:nvSpPr>
          <p:cNvPr id="30723" name="Rectangle 3"/>
          <p:cNvSpPr>
            <a:spLocks noGrp="1" noChangeArrowheads="1"/>
          </p:cNvSpPr>
          <p:nvPr>
            <p:ph type="body" idx="1"/>
          </p:nvPr>
        </p:nvSpPr>
        <p:spPr>
          <a:xfrm>
            <a:off x="457200" y="1295400"/>
            <a:ext cx="8229600" cy="5029200"/>
          </a:xfrm>
        </p:spPr>
        <p:txBody>
          <a:bodyPr/>
          <a:lstStyle/>
          <a:p>
            <a:pPr>
              <a:lnSpc>
                <a:spcPct val="80000"/>
              </a:lnSpc>
              <a:buFontTx/>
              <a:buNone/>
            </a:pPr>
            <a:r>
              <a:rPr lang="en-US" sz="2800" b="1" dirty="0" smtClean="0"/>
              <a:t>What materials/</a:t>
            </a:r>
            <a:r>
              <a:rPr lang="en-US" sz="2800" b="1" dirty="0" smtClean="0">
                <a:solidFill>
                  <a:srgbClr val="3333FF"/>
                </a:solidFill>
              </a:rPr>
              <a:t>gift</a:t>
            </a:r>
            <a:r>
              <a:rPr lang="en-US" sz="2800" b="1" dirty="0" smtClean="0"/>
              <a:t> should be handed out?</a:t>
            </a:r>
          </a:p>
          <a:p>
            <a:pPr>
              <a:lnSpc>
                <a:spcPct val="80000"/>
              </a:lnSpc>
            </a:pPr>
            <a:r>
              <a:rPr lang="en-US" sz="2400" dirty="0" smtClean="0"/>
              <a:t>Colorful professional done pictures and prints are best.</a:t>
            </a:r>
          </a:p>
          <a:p>
            <a:pPr>
              <a:lnSpc>
                <a:spcPct val="80000"/>
              </a:lnSpc>
            </a:pPr>
            <a:r>
              <a:rPr lang="en-US" sz="2400" dirty="0" smtClean="0"/>
              <a:t>Need clear plastic bag to display handouts</a:t>
            </a:r>
          </a:p>
          <a:p>
            <a:pPr lvl="1">
              <a:lnSpc>
                <a:spcPct val="80000"/>
              </a:lnSpc>
            </a:pPr>
            <a:r>
              <a:rPr lang="en-US" sz="2000" dirty="0" smtClean="0"/>
              <a:t>Leave between doors if no one answers.</a:t>
            </a:r>
          </a:p>
          <a:p>
            <a:pPr>
              <a:lnSpc>
                <a:spcPct val="80000"/>
              </a:lnSpc>
            </a:pPr>
            <a:r>
              <a:rPr lang="en-US" sz="2400" dirty="0" smtClean="0"/>
              <a:t>If multiple handouts, pack such that flyers face out both directions with largest in the middle and smallest on outsides – suggest </a:t>
            </a:r>
            <a:r>
              <a:rPr lang="en-US" sz="2400" dirty="0" smtClean="0">
                <a:solidFill>
                  <a:srgbClr val="FF0000"/>
                </a:solidFill>
              </a:rPr>
              <a:t>no more than three articles</a:t>
            </a:r>
            <a:r>
              <a:rPr lang="en-US" sz="2400" dirty="0" smtClean="0"/>
              <a:t>. </a:t>
            </a:r>
            <a:r>
              <a:rPr lang="en-US" sz="2400" dirty="0" smtClean="0">
                <a:solidFill>
                  <a:srgbClr val="3333FF"/>
                </a:solidFill>
              </a:rPr>
              <a:t>You should have a response card or contact info stamped on tracts</a:t>
            </a:r>
            <a:r>
              <a:rPr lang="en-US" sz="2400" dirty="0" smtClean="0">
                <a:solidFill>
                  <a:srgbClr val="CC3300"/>
                </a:solidFill>
              </a:rPr>
              <a:t>.</a:t>
            </a:r>
          </a:p>
          <a:p>
            <a:pPr>
              <a:lnSpc>
                <a:spcPct val="80000"/>
              </a:lnSpc>
            </a:pPr>
            <a:endParaRPr lang="en-US" sz="800" dirty="0" smtClean="0">
              <a:solidFill>
                <a:srgbClr val="CC3300"/>
              </a:solidFill>
            </a:endParaRPr>
          </a:p>
          <a:p>
            <a:pPr>
              <a:lnSpc>
                <a:spcPct val="80000"/>
              </a:lnSpc>
              <a:buFontTx/>
              <a:buNone/>
            </a:pPr>
            <a:r>
              <a:rPr lang="en-US" sz="2800" b="1" dirty="0" smtClean="0"/>
              <a:t>What else should you have?</a:t>
            </a:r>
          </a:p>
          <a:p>
            <a:pPr>
              <a:lnSpc>
                <a:spcPct val="80000"/>
              </a:lnSpc>
            </a:pPr>
            <a:r>
              <a:rPr lang="en-US" sz="2200" dirty="0" smtClean="0"/>
              <a:t>Have a small note pad/pen to write down names/addresses for follow up (</a:t>
            </a:r>
            <a:r>
              <a:rPr lang="en-US" sz="2200" dirty="0" smtClean="0">
                <a:solidFill>
                  <a:srgbClr val="3333FF"/>
                </a:solidFill>
              </a:rPr>
              <a:t>complete immediately</a:t>
            </a:r>
            <a:r>
              <a:rPr lang="en-US" sz="2200" dirty="0" smtClean="0"/>
              <a:t>).</a:t>
            </a:r>
          </a:p>
          <a:p>
            <a:pPr>
              <a:lnSpc>
                <a:spcPct val="80000"/>
              </a:lnSpc>
            </a:pPr>
            <a:r>
              <a:rPr lang="en-US" sz="2200" dirty="0" smtClean="0"/>
              <a:t>Have a pocket Bible (not too small) &amp; some assorted tracts.</a:t>
            </a:r>
          </a:p>
          <a:p>
            <a:pPr>
              <a:lnSpc>
                <a:spcPct val="80000"/>
              </a:lnSpc>
            </a:pPr>
            <a:r>
              <a:rPr lang="en-US" sz="2200" dirty="0" smtClean="0"/>
              <a:t>Water, if hot</a:t>
            </a:r>
          </a:p>
          <a:p>
            <a:pPr>
              <a:lnSpc>
                <a:spcPct val="80000"/>
              </a:lnSpc>
            </a:pPr>
            <a:r>
              <a:rPr lang="en-US" sz="2200" dirty="0" smtClean="0"/>
              <a:t>Don’t forget your zone map (mark off the area as you do it).</a:t>
            </a:r>
          </a:p>
          <a:p>
            <a:pPr>
              <a:lnSpc>
                <a:spcPct val="80000"/>
              </a:lnSpc>
            </a:pPr>
            <a:endParaRPr lang="en-US" sz="22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Preparation for Group Outreach </a:t>
            </a:r>
          </a:p>
        </p:txBody>
      </p:sp>
      <p:sp>
        <p:nvSpPr>
          <p:cNvPr id="31747" name="Rectangle 3"/>
          <p:cNvSpPr>
            <a:spLocks noGrp="1" noChangeArrowheads="1"/>
          </p:cNvSpPr>
          <p:nvPr>
            <p:ph type="body" idx="1"/>
          </p:nvPr>
        </p:nvSpPr>
        <p:spPr>
          <a:xfrm>
            <a:off x="457200" y="1295400"/>
            <a:ext cx="8229600" cy="4830763"/>
          </a:xfrm>
        </p:spPr>
        <p:txBody>
          <a:bodyPr/>
          <a:lstStyle/>
          <a:p>
            <a:pPr>
              <a:lnSpc>
                <a:spcPct val="80000"/>
              </a:lnSpc>
              <a:buFontTx/>
              <a:buNone/>
            </a:pPr>
            <a:r>
              <a:rPr lang="en-US" b="1" smtClean="0"/>
              <a:t>Have a outreach coordinator:</a:t>
            </a:r>
          </a:p>
          <a:p>
            <a:pPr>
              <a:lnSpc>
                <a:spcPct val="80000"/>
              </a:lnSpc>
            </a:pPr>
            <a:r>
              <a:rPr lang="en-US" sz="2800" smtClean="0"/>
              <a:t>Have one person in charge of assigning areas: take into the account area, and individual’s abilities (e.g. don’t send two teenage girls into rough areas).</a:t>
            </a:r>
          </a:p>
          <a:p>
            <a:pPr>
              <a:lnSpc>
                <a:spcPct val="80000"/>
              </a:lnSpc>
            </a:pPr>
            <a:endParaRPr lang="en-US" sz="800" smtClean="0"/>
          </a:p>
          <a:p>
            <a:pPr>
              <a:lnSpc>
                <a:spcPct val="80000"/>
              </a:lnSpc>
            </a:pPr>
            <a:r>
              <a:rPr lang="en-US" sz="2800" smtClean="0"/>
              <a:t>Have areas marked out clearly so coverage is ensured, but not twice (Use mapquest.com or similar program for mapping).</a:t>
            </a:r>
          </a:p>
          <a:p>
            <a:pPr>
              <a:lnSpc>
                <a:spcPct val="80000"/>
              </a:lnSpc>
            </a:pPr>
            <a:endParaRPr lang="en-US" sz="800" smtClean="0"/>
          </a:p>
          <a:p>
            <a:pPr>
              <a:lnSpc>
                <a:spcPct val="80000"/>
              </a:lnSpc>
            </a:pPr>
            <a:r>
              <a:rPr lang="en-US" sz="2800" smtClean="0"/>
              <a:t>Coordinator ensures plenty of materials for distribution and transportation is available for workers (2 teams into 1 zone with 1 vehicle works well).</a:t>
            </a:r>
          </a:p>
          <a:p>
            <a:pPr>
              <a:lnSpc>
                <a:spcPct val="80000"/>
              </a:lnSpc>
            </a:pPr>
            <a:endParaRPr lang="en-US" sz="1400" u="sng"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Preparation for Group Outreach</a:t>
            </a:r>
          </a:p>
        </p:txBody>
      </p:sp>
      <p:sp>
        <p:nvSpPr>
          <p:cNvPr id="32771" name="Rectangle 3"/>
          <p:cNvSpPr>
            <a:spLocks noGrp="1" noChangeArrowheads="1"/>
          </p:cNvSpPr>
          <p:nvPr>
            <p:ph type="body" idx="1"/>
          </p:nvPr>
        </p:nvSpPr>
        <p:spPr>
          <a:xfrm>
            <a:off x="457200" y="1371600"/>
            <a:ext cx="8229600" cy="4876800"/>
          </a:xfrm>
        </p:spPr>
        <p:txBody>
          <a:bodyPr/>
          <a:lstStyle/>
          <a:p>
            <a:pPr>
              <a:lnSpc>
                <a:spcPct val="80000"/>
              </a:lnSpc>
              <a:buFontTx/>
              <a:buNone/>
            </a:pPr>
            <a:r>
              <a:rPr lang="en-US" sz="2800" b="1" smtClean="0"/>
              <a:t>Have a home base:</a:t>
            </a:r>
          </a:p>
          <a:p>
            <a:pPr>
              <a:lnSpc>
                <a:spcPct val="80000"/>
              </a:lnSpc>
            </a:pPr>
            <a:r>
              <a:rPr lang="en-US" sz="2400" smtClean="0"/>
              <a:t>Someone available to answer phone calls, coordinate food for workers.</a:t>
            </a:r>
          </a:p>
          <a:p>
            <a:pPr>
              <a:lnSpc>
                <a:spcPct val="80000"/>
              </a:lnSpc>
            </a:pPr>
            <a:r>
              <a:rPr lang="en-US" sz="2400" smtClean="0"/>
              <a:t>Stuff more bags, give new territories, and watch children.</a:t>
            </a:r>
          </a:p>
          <a:p>
            <a:pPr>
              <a:lnSpc>
                <a:spcPct val="80000"/>
              </a:lnSpc>
            </a:pPr>
            <a:r>
              <a:rPr lang="en-US" sz="2400" smtClean="0"/>
              <a:t>If a whole day effort allow 1.5 hours for lunch, to rest &amp; to share experiences. </a:t>
            </a:r>
          </a:p>
          <a:p>
            <a:pPr>
              <a:lnSpc>
                <a:spcPct val="80000"/>
              </a:lnSpc>
            </a:pPr>
            <a:r>
              <a:rPr lang="en-US" sz="2400" smtClean="0"/>
              <a:t>Meet 45 minutes to an hour before outreach time for prayer/instruction.</a:t>
            </a:r>
            <a:endParaRPr lang="en-US" sz="2400" u="sng" smtClean="0"/>
          </a:p>
          <a:p>
            <a:pPr>
              <a:lnSpc>
                <a:spcPct val="80000"/>
              </a:lnSpc>
            </a:pPr>
            <a:endParaRPr lang="en-US" sz="1000" u="sng" smtClean="0"/>
          </a:p>
          <a:p>
            <a:pPr>
              <a:lnSpc>
                <a:spcPct val="80000"/>
              </a:lnSpc>
              <a:buFontTx/>
              <a:buNone/>
            </a:pPr>
            <a:r>
              <a:rPr lang="en-US" sz="2800" b="1" smtClean="0"/>
              <a:t>Days and timing:</a:t>
            </a:r>
          </a:p>
          <a:p>
            <a:pPr>
              <a:lnSpc>
                <a:spcPct val="80000"/>
              </a:lnSpc>
            </a:pPr>
            <a:r>
              <a:rPr lang="en-US" sz="2400" smtClean="0"/>
              <a:t>Saturday mornings, Sunday afternoons are best.</a:t>
            </a:r>
          </a:p>
          <a:p>
            <a:pPr lvl="1">
              <a:lnSpc>
                <a:spcPct val="80000"/>
              </a:lnSpc>
            </a:pPr>
            <a:r>
              <a:rPr lang="en-US" sz="2000" smtClean="0"/>
              <a:t>People tend to be busy Saturday afternoons.</a:t>
            </a:r>
          </a:p>
          <a:p>
            <a:pPr lvl="1">
              <a:lnSpc>
                <a:spcPct val="80000"/>
              </a:lnSpc>
            </a:pPr>
            <a:r>
              <a:rPr lang="en-US" sz="2000" smtClean="0"/>
              <a:t>Weekdays from10:30 &amp; 1:30 (catch 2nd shift people and moms).</a:t>
            </a:r>
          </a:p>
          <a:p>
            <a:pPr>
              <a:lnSpc>
                <a:spcPct val="80000"/>
              </a:lnSpc>
            </a:pPr>
            <a:r>
              <a:rPr lang="en-US" sz="2400" smtClean="0"/>
              <a:t>Don’t start before 9:30 AM and try to end before 5:30 PM</a:t>
            </a:r>
          </a:p>
          <a:p>
            <a:pPr>
              <a:lnSpc>
                <a:spcPct val="80000"/>
              </a:lnSpc>
            </a:pPr>
            <a:endParaRPr lang="en-US" sz="200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381000"/>
            <a:ext cx="8229600" cy="1036638"/>
          </a:xfrm>
        </p:spPr>
        <p:txBody>
          <a:bodyPr/>
          <a:lstStyle/>
          <a:p>
            <a:r>
              <a:rPr lang="en-US" smtClean="0"/>
              <a:t>Maps by Zones</a:t>
            </a:r>
          </a:p>
        </p:txBody>
      </p:sp>
      <p:pic>
        <p:nvPicPr>
          <p:cNvPr id="33795" name="Picture 3"/>
          <p:cNvPicPr>
            <a:picLocks noGrp="1" noChangeAspect="1" noChangeArrowheads="1"/>
          </p:cNvPicPr>
          <p:nvPr>
            <p:ph type="body" idx="1"/>
          </p:nvPr>
        </p:nvPicPr>
        <p:blipFill>
          <a:blip r:embed="rId2"/>
          <a:srcRect/>
          <a:stretch>
            <a:fillRect/>
          </a:stretch>
        </p:blipFill>
        <p:spPr>
          <a:xfrm>
            <a:off x="1447800" y="1447800"/>
            <a:ext cx="6400800" cy="4800600"/>
          </a:xfr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Going Door to Door</a:t>
            </a:r>
          </a:p>
        </p:txBody>
      </p:sp>
      <p:sp>
        <p:nvSpPr>
          <p:cNvPr id="34819" name="Rectangle 3"/>
          <p:cNvSpPr>
            <a:spLocks noGrp="1" noChangeArrowheads="1"/>
          </p:cNvSpPr>
          <p:nvPr>
            <p:ph type="body" idx="1"/>
          </p:nvPr>
        </p:nvSpPr>
        <p:spPr>
          <a:xfrm>
            <a:off x="457200" y="1295400"/>
            <a:ext cx="8229600" cy="4876800"/>
          </a:xfrm>
        </p:spPr>
        <p:txBody>
          <a:bodyPr/>
          <a:lstStyle/>
          <a:p>
            <a:pPr>
              <a:lnSpc>
                <a:spcPct val="80000"/>
              </a:lnSpc>
              <a:buFontTx/>
              <a:buNone/>
            </a:pPr>
            <a:r>
              <a:rPr lang="en-US" sz="2400" b="1" smtClean="0"/>
              <a:t>Teams:</a:t>
            </a:r>
          </a:p>
          <a:p>
            <a:pPr>
              <a:lnSpc>
                <a:spcPct val="80000"/>
              </a:lnSpc>
            </a:pPr>
            <a:r>
              <a:rPr lang="en-US" sz="2400" smtClean="0"/>
              <a:t>Be discerning on presentation: two men can be intimidating.</a:t>
            </a:r>
          </a:p>
          <a:p>
            <a:pPr lvl="1">
              <a:lnSpc>
                <a:spcPct val="80000"/>
              </a:lnSpc>
            </a:pPr>
            <a:r>
              <a:rPr lang="en-US" sz="2400" smtClean="0"/>
              <a:t>Pair a man/woman, or two women, adult/child, or two alone.</a:t>
            </a:r>
          </a:p>
          <a:p>
            <a:pPr lvl="1">
              <a:lnSpc>
                <a:spcPct val="80000"/>
              </a:lnSpc>
            </a:pPr>
            <a:r>
              <a:rPr lang="en-US" sz="2400" smtClean="0"/>
              <a:t>If alone, have another worker in eyesight.</a:t>
            </a:r>
          </a:p>
          <a:p>
            <a:pPr lvl="1">
              <a:lnSpc>
                <a:spcPct val="80000"/>
              </a:lnSpc>
            </a:pPr>
            <a:endParaRPr lang="en-US" sz="800" smtClean="0"/>
          </a:p>
          <a:p>
            <a:pPr>
              <a:lnSpc>
                <a:spcPct val="80000"/>
              </a:lnSpc>
              <a:buFontTx/>
              <a:buNone/>
            </a:pPr>
            <a:r>
              <a:rPr lang="en-US" sz="2400" b="1" smtClean="0"/>
              <a:t>Things to do between houses:</a:t>
            </a:r>
          </a:p>
          <a:p>
            <a:pPr>
              <a:lnSpc>
                <a:spcPct val="80000"/>
              </a:lnSpc>
            </a:pPr>
            <a:r>
              <a:rPr lang="en-US" sz="2400" smtClean="0"/>
              <a:t>Pray and write down information from last house.</a:t>
            </a:r>
          </a:p>
          <a:p>
            <a:pPr>
              <a:lnSpc>
                <a:spcPct val="80000"/>
              </a:lnSpc>
            </a:pPr>
            <a:r>
              <a:rPr lang="en-US" sz="2400" smtClean="0"/>
              <a:t>Hum or sing a praise song or hymn between houses.</a:t>
            </a:r>
          </a:p>
          <a:p>
            <a:pPr lvl="1">
              <a:lnSpc>
                <a:spcPct val="80000"/>
              </a:lnSpc>
            </a:pPr>
            <a:r>
              <a:rPr lang="en-US" sz="2400" i="1" smtClean="0"/>
              <a:t>“The joy of the lord is our strength”</a:t>
            </a:r>
            <a:r>
              <a:rPr lang="en-US" sz="2400" smtClean="0"/>
              <a:t> (Neh. 8:10).</a:t>
            </a:r>
          </a:p>
          <a:p>
            <a:pPr>
              <a:lnSpc>
                <a:spcPct val="80000"/>
              </a:lnSpc>
            </a:pPr>
            <a:r>
              <a:rPr lang="en-US" sz="2400" smtClean="0"/>
              <a:t>Be observant: antique car, flowers, country fixtures, toys in yard, plaque on door, care of yard, wood burning, sports stickers, baby car seat in vehicle.</a:t>
            </a:r>
          </a:p>
          <a:p>
            <a:pPr>
              <a:lnSpc>
                <a:spcPct val="80000"/>
              </a:lnSpc>
            </a:pPr>
            <a:r>
              <a:rPr lang="en-US" sz="2400" smtClean="0"/>
              <a:t>Use sidewalks don’t walk through yards. </a:t>
            </a:r>
            <a:endParaRPr lang="en-US" sz="2800" smtClean="0"/>
          </a:p>
          <a:p>
            <a:pPr>
              <a:lnSpc>
                <a:spcPct val="80000"/>
              </a:lnSpc>
              <a:buFontTx/>
              <a:buNone/>
            </a:pPr>
            <a:endParaRPr lang="en-US" sz="1000" b="1"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t>Going Door to Door</a:t>
            </a:r>
          </a:p>
        </p:txBody>
      </p:sp>
      <p:sp>
        <p:nvSpPr>
          <p:cNvPr id="35843" name="Rectangle 3"/>
          <p:cNvSpPr>
            <a:spLocks noGrp="1" noChangeArrowheads="1"/>
          </p:cNvSpPr>
          <p:nvPr>
            <p:ph type="body" idx="1"/>
          </p:nvPr>
        </p:nvSpPr>
        <p:spPr>
          <a:xfrm>
            <a:off x="457200" y="1295400"/>
            <a:ext cx="8229600" cy="5029200"/>
          </a:xfrm>
        </p:spPr>
        <p:txBody>
          <a:bodyPr/>
          <a:lstStyle/>
          <a:p>
            <a:pPr marL="533400" indent="-533400">
              <a:buFontTx/>
              <a:buNone/>
            </a:pPr>
            <a:r>
              <a:rPr lang="en-US" sz="3000" b="1" smtClean="0">
                <a:solidFill>
                  <a:schemeClr val="hlink"/>
                </a:solidFill>
              </a:rPr>
              <a:t>Ways not to look like a JW or Mormon:</a:t>
            </a:r>
          </a:p>
          <a:p>
            <a:pPr marL="533400" indent="-533400">
              <a:buFontTx/>
              <a:buAutoNum type="arabicPeriod"/>
            </a:pPr>
            <a:r>
              <a:rPr lang="en-US" sz="2800" smtClean="0"/>
              <a:t>Don’t wear white shirts, but instead dress to fit into the neighborhood. </a:t>
            </a:r>
          </a:p>
          <a:p>
            <a:pPr marL="533400" indent="-533400">
              <a:buFontTx/>
              <a:buAutoNum type="arabicPeriod"/>
            </a:pPr>
            <a:r>
              <a:rPr lang="en-US" sz="2800" smtClean="0"/>
              <a:t>Work with a teenager or child.</a:t>
            </a:r>
          </a:p>
          <a:p>
            <a:pPr marL="533400" indent="-533400">
              <a:buFontTx/>
              <a:buAutoNum type="arabicPeriod"/>
            </a:pPr>
            <a:r>
              <a:rPr lang="en-US" sz="2800" smtClean="0"/>
              <a:t>Identify yourself (be personal) and what you are doing.</a:t>
            </a:r>
          </a:p>
          <a:p>
            <a:pPr marL="533400" indent="-533400">
              <a:buFontTx/>
              <a:buAutoNum type="arabicPeriod"/>
            </a:pPr>
            <a:r>
              <a:rPr lang="en-US" sz="2800" smtClean="0"/>
              <a:t>If possible touch the person you are talking to (shake his or her hand).</a:t>
            </a:r>
          </a:p>
          <a:p>
            <a:pPr marL="533400" indent="-533400">
              <a:buFontTx/>
              <a:buAutoNum type="arabicPeriod"/>
            </a:pPr>
            <a:r>
              <a:rPr lang="en-US" sz="2800" smtClean="0"/>
              <a:t>Smile – outward joy</a:t>
            </a:r>
          </a:p>
          <a:p>
            <a:pPr marL="533400" indent="-533400"/>
            <a:endParaRPr lang="en-US" sz="280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Going Door to Door</a:t>
            </a:r>
          </a:p>
        </p:txBody>
      </p:sp>
      <p:sp>
        <p:nvSpPr>
          <p:cNvPr id="36867" name="Rectangle 3"/>
          <p:cNvSpPr>
            <a:spLocks noGrp="1" noChangeArrowheads="1"/>
          </p:cNvSpPr>
          <p:nvPr>
            <p:ph type="body" idx="1"/>
          </p:nvPr>
        </p:nvSpPr>
        <p:spPr/>
        <p:txBody>
          <a:bodyPr/>
          <a:lstStyle/>
          <a:p>
            <a:pPr>
              <a:lnSpc>
                <a:spcPct val="80000"/>
              </a:lnSpc>
              <a:buFontTx/>
              <a:buNone/>
            </a:pPr>
            <a:r>
              <a:rPr lang="en-US" sz="3400" b="1" smtClean="0"/>
              <a:t>At the Door (my personal preference </a:t>
            </a:r>
            <a:r>
              <a:rPr lang="en-US" sz="3400" b="1" smtClean="0">
                <a:solidFill>
                  <a:schemeClr val="hlink"/>
                </a:solidFill>
              </a:rPr>
              <a:t>if knocking</a:t>
            </a:r>
            <a:r>
              <a:rPr lang="en-US" sz="3400" b="1" smtClean="0"/>
              <a:t>):</a:t>
            </a:r>
          </a:p>
          <a:p>
            <a:pPr>
              <a:lnSpc>
                <a:spcPct val="80000"/>
              </a:lnSpc>
            </a:pPr>
            <a:r>
              <a:rPr lang="en-US" sz="2800" smtClean="0"/>
              <a:t>One foot holding screen door (if screen door is lock – easier to be rejected).</a:t>
            </a:r>
          </a:p>
          <a:p>
            <a:pPr>
              <a:lnSpc>
                <a:spcPct val="80000"/>
              </a:lnSpc>
            </a:pPr>
            <a:r>
              <a:rPr lang="en-US" sz="2800" smtClean="0"/>
              <a:t>Left hand with packets with right hand free to shake with or hand packet.</a:t>
            </a:r>
          </a:p>
          <a:p>
            <a:pPr>
              <a:lnSpc>
                <a:spcPct val="80000"/>
              </a:lnSpc>
            </a:pPr>
            <a:r>
              <a:rPr lang="en-US" sz="2800" smtClean="0"/>
              <a:t>Knock rather than ring the door bell (more friendly).</a:t>
            </a:r>
          </a:p>
          <a:p>
            <a:pPr>
              <a:lnSpc>
                <a:spcPct val="80000"/>
              </a:lnSpc>
            </a:pPr>
            <a:r>
              <a:rPr lang="en-US" sz="2800" smtClean="0"/>
              <a:t>Adjust height to be </a:t>
            </a:r>
            <a:r>
              <a:rPr lang="en-US" sz="2800" i="1" smtClean="0"/>
              <a:t>eye to eye</a:t>
            </a:r>
            <a:r>
              <a:rPr lang="en-US" sz="2800" smtClean="0"/>
              <a:t> with the person you are speaking to.</a:t>
            </a:r>
          </a:p>
          <a:p>
            <a:pPr>
              <a:lnSpc>
                <a:spcPct val="80000"/>
              </a:lnSpc>
              <a:buFontTx/>
              <a:buNone/>
            </a:pPr>
            <a:endParaRPr lang="en-US" sz="1600" smtClean="0"/>
          </a:p>
          <a:p>
            <a:pPr>
              <a:lnSpc>
                <a:spcPct val="80000"/>
              </a:lnSpc>
              <a:buFontTx/>
              <a:buNone/>
            </a:pPr>
            <a:r>
              <a:rPr lang="en-US" sz="1800" smtClean="0"/>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Going Door to Door</a:t>
            </a:r>
          </a:p>
        </p:txBody>
      </p:sp>
      <p:sp>
        <p:nvSpPr>
          <p:cNvPr id="37891" name="Rectangle 3"/>
          <p:cNvSpPr>
            <a:spLocks noGrp="1" noChangeArrowheads="1"/>
          </p:cNvSpPr>
          <p:nvPr>
            <p:ph type="body" idx="1"/>
          </p:nvPr>
        </p:nvSpPr>
        <p:spPr>
          <a:xfrm>
            <a:off x="457200" y="1447800"/>
            <a:ext cx="8229600" cy="4876800"/>
          </a:xfrm>
        </p:spPr>
        <p:txBody>
          <a:bodyPr/>
          <a:lstStyle/>
          <a:p>
            <a:pPr>
              <a:lnSpc>
                <a:spcPct val="80000"/>
              </a:lnSpc>
              <a:buFontTx/>
              <a:buNone/>
            </a:pPr>
            <a:r>
              <a:rPr lang="en-US" sz="2800" smtClean="0"/>
              <a:t>Making a “connection”: first 15 seconds is critical.</a:t>
            </a:r>
          </a:p>
          <a:p>
            <a:pPr>
              <a:lnSpc>
                <a:spcPct val="80000"/>
              </a:lnSpc>
            </a:pPr>
            <a:r>
              <a:rPr lang="en-US" sz="2800" smtClean="0"/>
              <a:t>Take note of something said: be a good listener – listening shows love.</a:t>
            </a:r>
          </a:p>
          <a:p>
            <a:pPr lvl="1">
              <a:lnSpc>
                <a:spcPct val="80000"/>
              </a:lnSpc>
            </a:pPr>
            <a:r>
              <a:rPr lang="en-US" sz="2400" smtClean="0"/>
              <a:t>“Who do you want me to vote for?”</a:t>
            </a:r>
          </a:p>
          <a:p>
            <a:pPr lvl="1">
              <a:lnSpc>
                <a:spcPct val="80000"/>
              </a:lnSpc>
            </a:pPr>
            <a:r>
              <a:rPr lang="en-US" sz="2400" smtClean="0"/>
              <a:t>“What are you selling?”</a:t>
            </a:r>
          </a:p>
          <a:p>
            <a:pPr>
              <a:lnSpc>
                <a:spcPct val="80000"/>
              </a:lnSpc>
            </a:pPr>
            <a:r>
              <a:rPr lang="en-US" sz="2800" smtClean="0"/>
              <a:t>If they are talking a lot (good) let them go, gain more info and pick your lead in.</a:t>
            </a:r>
          </a:p>
          <a:p>
            <a:pPr lvl="1">
              <a:lnSpc>
                <a:spcPct val="80000"/>
              </a:lnSpc>
            </a:pPr>
            <a:r>
              <a:rPr lang="en-US" sz="2400" smtClean="0"/>
              <a:t>You don’t want to waste time; within 3 to 5 minutes transition the conversation into the spiritual realm.</a:t>
            </a:r>
          </a:p>
          <a:p>
            <a:pPr lvl="1">
              <a:lnSpc>
                <a:spcPct val="80000"/>
              </a:lnSpc>
            </a:pPr>
            <a:r>
              <a:rPr lang="en-US" sz="2400" smtClean="0"/>
              <a:t>Ease up for a moment after initial greeting, then come back to gospel.</a:t>
            </a:r>
          </a:p>
          <a:p>
            <a:pPr>
              <a:lnSpc>
                <a:spcPct val="80000"/>
              </a:lnSpc>
            </a:pPr>
            <a:r>
              <a:rPr lang="en-US" sz="2800" smtClean="0"/>
              <a:t>Probably only one in about sixty will be rude/reject info.</a:t>
            </a:r>
          </a:p>
          <a:p>
            <a:pPr>
              <a:lnSpc>
                <a:spcPct val="80000"/>
              </a:lnSpc>
            </a:pPr>
            <a:endParaRPr lang="en-US" sz="28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The Church is an Object Lesson</a:t>
            </a:r>
          </a:p>
        </p:txBody>
      </p:sp>
      <p:sp>
        <p:nvSpPr>
          <p:cNvPr id="4099" name="Rectangle 3"/>
          <p:cNvSpPr>
            <a:spLocks noGrp="1" noChangeArrowheads="1"/>
          </p:cNvSpPr>
          <p:nvPr>
            <p:ph type="body" idx="1"/>
          </p:nvPr>
        </p:nvSpPr>
        <p:spPr/>
        <p:txBody>
          <a:bodyPr/>
          <a:lstStyle/>
          <a:p>
            <a:pPr eaLnBrk="1" hangingPunct="1">
              <a:lnSpc>
                <a:spcPct val="90000"/>
              </a:lnSpc>
            </a:pPr>
            <a:r>
              <a:rPr lang="en-US" sz="2800" i="1" smtClean="0"/>
              <a:t>“That I should preach among the Gentiles the unsearchable riches of Christ, and to make all see what is the fellowship of the mystery, which from the beginning of the ages has been hidden in God who created all things through Jesus Christ; to the intent that </a:t>
            </a:r>
            <a:r>
              <a:rPr lang="en-US" sz="2800" b="1" i="1" smtClean="0"/>
              <a:t>now the manifold wisdom of God might be made known by the church to the principalities and powers in the heavenly places</a:t>
            </a:r>
            <a:r>
              <a:rPr lang="en-US" sz="2800" i="1" smtClean="0"/>
              <a:t>, according to the eternal purpose which He accomplished in Christ Jesus our Lord”</a:t>
            </a:r>
            <a:r>
              <a:rPr lang="en-US" sz="2800" smtClean="0"/>
              <a:t> (Eph. 3:8-11).</a:t>
            </a:r>
          </a:p>
          <a:p>
            <a:pPr eaLnBrk="1" hangingPunct="1">
              <a:lnSpc>
                <a:spcPct val="90000"/>
              </a:lnSpc>
            </a:pPr>
            <a:endParaRPr lang="en-US" sz="28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t>Practical Things</a:t>
            </a:r>
          </a:p>
        </p:txBody>
      </p:sp>
      <p:sp>
        <p:nvSpPr>
          <p:cNvPr id="38915" name="Rectangle 3"/>
          <p:cNvSpPr>
            <a:spLocks noGrp="1" noChangeArrowheads="1"/>
          </p:cNvSpPr>
          <p:nvPr>
            <p:ph type="body" idx="1"/>
          </p:nvPr>
        </p:nvSpPr>
        <p:spPr>
          <a:xfrm>
            <a:off x="457200" y="1371600"/>
            <a:ext cx="8229600" cy="4953000"/>
          </a:xfrm>
        </p:spPr>
        <p:txBody>
          <a:bodyPr/>
          <a:lstStyle/>
          <a:p>
            <a:pPr>
              <a:lnSpc>
                <a:spcPct val="90000"/>
              </a:lnSpc>
            </a:pPr>
            <a:r>
              <a:rPr lang="en-US" sz="2400" smtClean="0"/>
              <a:t>Be friendly (if you are nervous it will make others nervous).</a:t>
            </a:r>
          </a:p>
          <a:p>
            <a:pPr>
              <a:lnSpc>
                <a:spcPct val="90000"/>
              </a:lnSpc>
            </a:pPr>
            <a:r>
              <a:rPr lang="en-US" sz="2400" smtClean="0"/>
              <a:t>Don’t wear sunglasses when talking to someone (sets up a barrier).</a:t>
            </a:r>
          </a:p>
          <a:p>
            <a:pPr>
              <a:lnSpc>
                <a:spcPct val="90000"/>
              </a:lnSpc>
            </a:pPr>
            <a:r>
              <a:rPr lang="en-US" sz="2400" smtClean="0">
                <a:solidFill>
                  <a:srgbClr val="CC3300"/>
                </a:solidFill>
              </a:rPr>
              <a:t>“No Soliciting”</a:t>
            </a:r>
            <a:r>
              <a:rPr lang="en-US" sz="2400" smtClean="0"/>
              <a:t> sign = knock; </a:t>
            </a:r>
            <a:r>
              <a:rPr lang="en-US" sz="2400" smtClean="0">
                <a:solidFill>
                  <a:srgbClr val="CC3300"/>
                </a:solidFill>
              </a:rPr>
              <a:t>“No Religious Canvassing”</a:t>
            </a:r>
            <a:r>
              <a:rPr lang="en-US" sz="2400" smtClean="0"/>
              <a:t> = no knock.</a:t>
            </a:r>
          </a:p>
          <a:p>
            <a:pPr>
              <a:lnSpc>
                <a:spcPct val="90000"/>
              </a:lnSpc>
            </a:pPr>
            <a:r>
              <a:rPr lang="en-US" sz="2400" smtClean="0"/>
              <a:t>Be discerning about entering someone’s home - think blameless</a:t>
            </a:r>
          </a:p>
          <a:p>
            <a:pPr lvl="1">
              <a:lnSpc>
                <a:spcPct val="90000"/>
              </a:lnSpc>
            </a:pPr>
            <a:r>
              <a:rPr lang="en-US" sz="2000" smtClean="0"/>
              <a:t>If member of opposite sex, then ask “Is anyone else home?”</a:t>
            </a:r>
          </a:p>
          <a:p>
            <a:pPr lvl="1">
              <a:lnSpc>
                <a:spcPct val="90000"/>
              </a:lnSpc>
              <a:buFontTx/>
              <a:buNone/>
            </a:pPr>
            <a:r>
              <a:rPr lang="en-US" sz="2000" smtClean="0"/>
              <a:t>	Decline if not.  Visit on the porch or an outwardly exposed room.</a:t>
            </a:r>
          </a:p>
          <a:p>
            <a:pPr>
              <a:lnSpc>
                <a:spcPct val="90000"/>
              </a:lnSpc>
            </a:pPr>
            <a:r>
              <a:rPr lang="en-US" sz="2400" smtClean="0"/>
              <a:t>If there is a chain tied to the post of the porch and it disappears under the porch – assume that there is </a:t>
            </a:r>
            <a:r>
              <a:rPr lang="en-US" sz="2400" smtClean="0">
                <a:solidFill>
                  <a:srgbClr val="3333FF"/>
                </a:solidFill>
              </a:rPr>
              <a:t>“something”</a:t>
            </a:r>
            <a:r>
              <a:rPr lang="en-US" sz="2400" smtClean="0"/>
              <a:t> attached to it.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Practical Things</a:t>
            </a:r>
          </a:p>
        </p:txBody>
      </p:sp>
      <p:sp>
        <p:nvSpPr>
          <p:cNvPr id="39939" name="Rectangle 3"/>
          <p:cNvSpPr>
            <a:spLocks noGrp="1" noChangeArrowheads="1"/>
          </p:cNvSpPr>
          <p:nvPr>
            <p:ph type="body" idx="1"/>
          </p:nvPr>
        </p:nvSpPr>
        <p:spPr>
          <a:xfrm>
            <a:off x="457200" y="1371600"/>
            <a:ext cx="8229600" cy="4754563"/>
          </a:xfrm>
        </p:spPr>
        <p:txBody>
          <a:bodyPr/>
          <a:lstStyle/>
          <a:p>
            <a:pPr>
              <a:lnSpc>
                <a:spcPct val="90000"/>
              </a:lnSpc>
            </a:pPr>
            <a:r>
              <a:rPr lang="en-US" sz="2800" smtClean="0"/>
              <a:t>Which door to go to?</a:t>
            </a:r>
          </a:p>
          <a:p>
            <a:pPr lvl="1">
              <a:lnSpc>
                <a:spcPct val="90000"/>
              </a:lnSpc>
            </a:pPr>
            <a:r>
              <a:rPr lang="en-US" sz="2200" smtClean="0"/>
              <a:t>The one a neighbor would go to; don’t enter garages, carports are OK.</a:t>
            </a:r>
          </a:p>
          <a:p>
            <a:pPr lvl="1">
              <a:lnSpc>
                <a:spcPct val="90000"/>
              </a:lnSpc>
            </a:pPr>
            <a:r>
              <a:rPr lang="en-US" sz="2200" smtClean="0"/>
              <a:t>Don’t go to back door unless it is the obvious choice.</a:t>
            </a:r>
          </a:p>
          <a:p>
            <a:pPr lvl="1">
              <a:lnSpc>
                <a:spcPct val="90000"/>
              </a:lnSpc>
            </a:pPr>
            <a:r>
              <a:rPr lang="en-US" sz="2200" smtClean="0"/>
              <a:t>Minimize people barriers (screen doors, fences, distance, in car).</a:t>
            </a:r>
          </a:p>
          <a:p>
            <a:pPr>
              <a:lnSpc>
                <a:spcPct val="90000"/>
              </a:lnSpc>
            </a:pPr>
            <a:r>
              <a:rPr lang="en-US" sz="2800" smtClean="0"/>
              <a:t>Be sensitive to situation:</a:t>
            </a:r>
          </a:p>
          <a:p>
            <a:pPr lvl="1">
              <a:lnSpc>
                <a:spcPct val="90000"/>
              </a:lnSpc>
            </a:pPr>
            <a:r>
              <a:rPr lang="en-US" sz="2200" smtClean="0"/>
              <a:t>If mother with crying baby comes to door – just leave info.</a:t>
            </a:r>
          </a:p>
          <a:p>
            <a:pPr lvl="1">
              <a:lnSpc>
                <a:spcPct val="90000"/>
              </a:lnSpc>
            </a:pPr>
            <a:r>
              <a:rPr lang="en-US" sz="2200" smtClean="0"/>
              <a:t>If dogs are tearing down the door or someone is on phone – leave info.</a:t>
            </a:r>
          </a:p>
          <a:p>
            <a:pPr lvl="1">
              <a:lnSpc>
                <a:spcPct val="90000"/>
              </a:lnSpc>
            </a:pPr>
            <a:r>
              <a:rPr lang="en-US" sz="2200" smtClean="0"/>
              <a:t>If you see toddler toys in yard knock softly during nap time.</a:t>
            </a:r>
          </a:p>
          <a:p>
            <a:pPr lvl="1">
              <a:lnSpc>
                <a:spcPct val="90000"/>
              </a:lnSpc>
            </a:pPr>
            <a:r>
              <a:rPr lang="en-US" sz="2200" smtClean="0"/>
              <a:t>If you stop people from working they may reject – better to leave info.</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Presentation – What to say?</a:t>
            </a:r>
          </a:p>
        </p:txBody>
      </p:sp>
      <p:sp>
        <p:nvSpPr>
          <p:cNvPr id="40963" name="Rectangle 3"/>
          <p:cNvSpPr>
            <a:spLocks noGrp="1" noChangeArrowheads="1"/>
          </p:cNvSpPr>
          <p:nvPr>
            <p:ph type="body" idx="1"/>
          </p:nvPr>
        </p:nvSpPr>
        <p:spPr>
          <a:xfrm>
            <a:off x="457200" y="1219200"/>
            <a:ext cx="8229600" cy="4724400"/>
          </a:xfrm>
        </p:spPr>
        <p:txBody>
          <a:bodyPr/>
          <a:lstStyle/>
          <a:p>
            <a:pPr marL="228600" indent="-228600">
              <a:lnSpc>
                <a:spcPct val="80000"/>
              </a:lnSpc>
              <a:buFontTx/>
              <a:buNone/>
            </a:pPr>
            <a:r>
              <a:rPr lang="en-US" sz="2400" dirty="0" smtClean="0"/>
              <a:t>Develop your own style, based on experience &amp; objective.</a:t>
            </a:r>
          </a:p>
          <a:p>
            <a:pPr marL="571500" lvl="1" indent="-228600">
              <a:lnSpc>
                <a:spcPct val="80000"/>
              </a:lnSpc>
            </a:pPr>
            <a:r>
              <a:rPr lang="en-US" sz="2000" dirty="0" smtClean="0"/>
              <a:t>After about 10 visits you will develop a pattern.</a:t>
            </a:r>
          </a:p>
          <a:p>
            <a:pPr marL="228600" indent="-228600">
              <a:lnSpc>
                <a:spcPct val="80000"/>
              </a:lnSpc>
            </a:pPr>
            <a:endParaRPr lang="en-US" sz="900" dirty="0" smtClean="0"/>
          </a:p>
          <a:p>
            <a:pPr marL="228600" indent="-228600">
              <a:lnSpc>
                <a:spcPct val="80000"/>
              </a:lnSpc>
            </a:pPr>
            <a:r>
              <a:rPr lang="en-US" sz="2400" dirty="0" smtClean="0"/>
              <a:t>Use a bit of humor to soften the initial conversation.</a:t>
            </a:r>
          </a:p>
          <a:p>
            <a:pPr marL="571500" lvl="1" indent="-228600">
              <a:lnSpc>
                <a:spcPct val="80000"/>
              </a:lnSpc>
            </a:pPr>
            <a:r>
              <a:rPr lang="en-US" sz="2000" dirty="0" smtClean="0"/>
              <a:t>Have you ever seen a John 3:16 sign between the goal posts while watching a professional football game – it is not a verse about play football, but…</a:t>
            </a:r>
          </a:p>
          <a:p>
            <a:pPr marL="571500" lvl="1" indent="-228600">
              <a:lnSpc>
                <a:spcPct val="80000"/>
              </a:lnSpc>
            </a:pPr>
            <a:r>
              <a:rPr lang="en-US" sz="2000" dirty="0" smtClean="0"/>
              <a:t>Have you ever thought about eternity – it is a long time you know.</a:t>
            </a:r>
          </a:p>
          <a:p>
            <a:pPr marL="228600" indent="-228600">
              <a:lnSpc>
                <a:spcPct val="80000"/>
              </a:lnSpc>
            </a:pPr>
            <a:endParaRPr lang="en-US" sz="900" dirty="0" smtClean="0"/>
          </a:p>
          <a:p>
            <a:pPr marL="228600" indent="-228600">
              <a:lnSpc>
                <a:spcPct val="80000"/>
              </a:lnSpc>
            </a:pPr>
            <a:r>
              <a:rPr lang="en-US" sz="2400" dirty="0" smtClean="0"/>
              <a:t>Wait for your </a:t>
            </a:r>
            <a:r>
              <a:rPr lang="en-US" sz="2400" i="1" dirty="0" smtClean="0"/>
              <a:t>lead in</a:t>
            </a:r>
            <a:r>
              <a:rPr lang="en-US" sz="2400" dirty="0" smtClean="0"/>
              <a:t> based on conversation/observation.</a:t>
            </a:r>
          </a:p>
          <a:p>
            <a:pPr marL="571500" lvl="1" indent="-228600">
              <a:lnSpc>
                <a:spcPct val="80000"/>
              </a:lnSpc>
            </a:pPr>
            <a:r>
              <a:rPr lang="en-US" sz="2000" dirty="0" smtClean="0"/>
              <a:t>“Lead ins” tie the physical realm into a spiritual truth (e.g. John 4).   </a:t>
            </a:r>
          </a:p>
          <a:p>
            <a:pPr marL="571500" lvl="1" indent="-228600">
              <a:lnSpc>
                <a:spcPct val="80000"/>
              </a:lnSpc>
            </a:pPr>
            <a:r>
              <a:rPr lang="en-US" sz="2000" dirty="0" smtClean="0"/>
              <a:t>The longer you hold a conversation the better odds for a </a:t>
            </a:r>
            <a:r>
              <a:rPr lang="en-US" sz="2000" i="1" dirty="0" smtClean="0"/>
              <a:t>lead in</a:t>
            </a:r>
            <a:r>
              <a:rPr lang="en-US" sz="2000" dirty="0" smtClean="0"/>
              <a:t>.</a:t>
            </a:r>
          </a:p>
          <a:p>
            <a:pPr marL="228600" indent="-228600">
              <a:lnSpc>
                <a:spcPct val="80000"/>
              </a:lnSpc>
            </a:pPr>
            <a:endParaRPr lang="en-US" sz="900" dirty="0" smtClean="0"/>
          </a:p>
          <a:p>
            <a:pPr marL="228600" indent="-228600">
              <a:lnSpc>
                <a:spcPct val="80000"/>
              </a:lnSpc>
            </a:pPr>
            <a:r>
              <a:rPr lang="en-US" sz="2400" dirty="0" smtClean="0"/>
              <a:t>Once you have a good </a:t>
            </a:r>
            <a:r>
              <a:rPr lang="en-US" sz="2400" i="1" dirty="0" smtClean="0"/>
              <a:t>lead in</a:t>
            </a:r>
            <a:r>
              <a:rPr lang="en-US" sz="2400" dirty="0" smtClean="0"/>
              <a:t> plant a question to obtain a non-yes/no answer which then affords an opportunity to review Scripture.</a:t>
            </a:r>
          </a:p>
          <a:p>
            <a:pPr marL="571500" lvl="1" indent="-228600">
              <a:lnSpc>
                <a:spcPct val="80000"/>
              </a:lnSpc>
            </a:pPr>
            <a:r>
              <a:rPr lang="en-US" sz="2000" dirty="0" smtClean="0"/>
              <a:t>Review Luke 10:25-26 and Matthew 19:16-22</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z="5400" b="1" smtClean="0">
                <a:solidFill>
                  <a:schemeClr val="accent2"/>
                </a:solidFill>
              </a:rPr>
              <a:t>Connecting and Probing</a:t>
            </a:r>
          </a:p>
        </p:txBody>
      </p:sp>
      <p:sp>
        <p:nvSpPr>
          <p:cNvPr id="41987" name="Rectangle 3"/>
          <p:cNvSpPr>
            <a:spLocks noGrp="1" noChangeArrowheads="1"/>
          </p:cNvSpPr>
          <p:nvPr>
            <p:ph type="body" idx="1"/>
          </p:nvPr>
        </p:nvSpPr>
        <p:spPr/>
        <p:txBody>
          <a:bodyPr/>
          <a:lstStyle/>
          <a:p>
            <a:pPr>
              <a:lnSpc>
                <a:spcPct val="80000"/>
              </a:lnSpc>
              <a:buFontTx/>
              <a:buNone/>
            </a:pPr>
            <a:r>
              <a:rPr lang="en-US" sz="2200" smtClean="0"/>
              <a:t>Listen &amp; ask questions (you are probing for pain &amp; gaining info).</a:t>
            </a:r>
            <a:r>
              <a:rPr lang="en-US" sz="2400" smtClean="0"/>
              <a:t> </a:t>
            </a:r>
          </a:p>
          <a:p>
            <a:pPr>
              <a:lnSpc>
                <a:spcPct val="80000"/>
              </a:lnSpc>
              <a:buFontTx/>
              <a:buNone/>
            </a:pPr>
            <a:endParaRPr lang="en-US" sz="1200" smtClean="0"/>
          </a:p>
          <a:p>
            <a:pPr>
              <a:lnSpc>
                <a:spcPct val="80000"/>
              </a:lnSpc>
              <a:buFontTx/>
              <a:buNone/>
            </a:pPr>
            <a:r>
              <a:rPr lang="en-US" sz="2000" b="1" u="sng" smtClean="0"/>
              <a:t>Possible Questions to Transition into Spiritual Conversation:</a:t>
            </a:r>
          </a:p>
          <a:p>
            <a:pPr>
              <a:lnSpc>
                <a:spcPct val="80000"/>
              </a:lnSpc>
              <a:buFontTx/>
              <a:buNone/>
            </a:pPr>
            <a:r>
              <a:rPr lang="en-US" sz="1800" smtClean="0"/>
              <a:t>1.	“Do you have any kind of spiritual believe” (Don’t talk about God, Christ, etc. – yet).</a:t>
            </a:r>
          </a:p>
          <a:p>
            <a:pPr>
              <a:lnSpc>
                <a:spcPct val="80000"/>
              </a:lnSpc>
              <a:buFontTx/>
              <a:buNone/>
            </a:pPr>
            <a:r>
              <a:rPr lang="en-US" sz="1800" smtClean="0"/>
              <a:t>2.	“Do you go to church any where?” If so, ask them “How does a </a:t>
            </a:r>
            <a:r>
              <a:rPr lang="en-US" sz="1800" u="sng" smtClean="0"/>
              <a:t>________ </a:t>
            </a:r>
            <a:r>
              <a:rPr lang="en-US" sz="1800" smtClean="0"/>
              <a:t>get to heaven?”</a:t>
            </a:r>
          </a:p>
          <a:p>
            <a:pPr>
              <a:lnSpc>
                <a:spcPct val="80000"/>
              </a:lnSpc>
              <a:buFontTx/>
              <a:buNone/>
            </a:pPr>
            <a:r>
              <a:rPr lang="en-US" sz="1800" smtClean="0"/>
              <a:t>3. 	“How are you doing in spiritual things?”</a:t>
            </a:r>
          </a:p>
          <a:p>
            <a:pPr>
              <a:lnSpc>
                <a:spcPct val="80000"/>
              </a:lnSpc>
              <a:buFontTx/>
              <a:buNone/>
            </a:pPr>
            <a:r>
              <a:rPr lang="en-US" sz="1800" smtClean="0"/>
              <a:t>4. 	“Do you ever think about eternity?” Its a long time you know.</a:t>
            </a:r>
          </a:p>
          <a:p>
            <a:pPr>
              <a:lnSpc>
                <a:spcPct val="80000"/>
              </a:lnSpc>
              <a:buFontTx/>
              <a:buNone/>
            </a:pPr>
            <a:r>
              <a:rPr lang="en-US" sz="1800" smtClean="0"/>
              <a:t>5.	“Are you good enough to go to heaven?”</a:t>
            </a:r>
          </a:p>
          <a:p>
            <a:pPr>
              <a:lnSpc>
                <a:spcPct val="80000"/>
              </a:lnSpc>
              <a:buFontTx/>
              <a:buNone/>
            </a:pPr>
            <a:r>
              <a:rPr lang="en-US" sz="1800" smtClean="0"/>
              <a:t>6. 	“Do you think there is a heaven and hell?” “If you died at this moment where would you go?”</a:t>
            </a:r>
          </a:p>
          <a:p>
            <a:pPr>
              <a:lnSpc>
                <a:spcPct val="80000"/>
              </a:lnSpc>
              <a:buFontTx/>
              <a:buNone/>
            </a:pPr>
            <a:r>
              <a:rPr lang="en-US" sz="1800" smtClean="0"/>
              <a:t>7.	“If what you believe is not true, would you want to know about it?” Wait. If “no” end visit &amp; wait.</a:t>
            </a:r>
          </a:p>
          <a:p>
            <a:pPr>
              <a:lnSpc>
                <a:spcPct val="80000"/>
              </a:lnSpc>
              <a:buFontTx/>
              <a:buAutoNum type="arabicPeriod" startAt="8"/>
            </a:pPr>
            <a:r>
              <a:rPr lang="en-US" sz="1800" smtClean="0"/>
              <a:t>“Are you a good person?”  “Does God consider you a good person?”  </a:t>
            </a:r>
          </a:p>
          <a:p>
            <a:pPr>
              <a:lnSpc>
                <a:spcPct val="80000"/>
              </a:lnSpc>
              <a:buFontTx/>
              <a:buNone/>
            </a:pPr>
            <a:r>
              <a:rPr lang="en-US" sz="1800" smtClean="0"/>
              <a:t>9.	“Have you had your sins forgiven?”</a:t>
            </a:r>
          </a:p>
          <a:p>
            <a:pPr>
              <a:lnSpc>
                <a:spcPct val="80000"/>
              </a:lnSpc>
              <a:buFontTx/>
              <a:buNone/>
            </a:pPr>
            <a:r>
              <a:rPr lang="en-US" sz="1800" smtClean="0"/>
              <a:t>10.	“If there is no God why are you getting angry?”</a:t>
            </a:r>
          </a:p>
          <a:p>
            <a:pPr>
              <a:lnSpc>
                <a:spcPct val="80000"/>
              </a:lnSpc>
              <a:buFontTx/>
              <a:buNone/>
            </a:pPr>
            <a:endParaRPr lang="en-US" sz="1800" smtClean="0"/>
          </a:p>
          <a:p>
            <a:pPr>
              <a:lnSpc>
                <a:spcPct val="80000"/>
              </a:lnSpc>
            </a:pPr>
            <a:endParaRPr lang="en-US" sz="18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52400"/>
            <a:ext cx="8229600" cy="1143000"/>
          </a:xfrm>
        </p:spPr>
        <p:txBody>
          <a:bodyPr/>
          <a:lstStyle/>
          <a:p>
            <a:r>
              <a:rPr lang="en-US" smtClean="0"/>
              <a:t>Using Your Evangelism Bible</a:t>
            </a:r>
          </a:p>
        </p:txBody>
      </p:sp>
      <p:sp>
        <p:nvSpPr>
          <p:cNvPr id="43011" name="Rectangle 3"/>
          <p:cNvSpPr>
            <a:spLocks noGrp="1" noChangeArrowheads="1"/>
          </p:cNvSpPr>
          <p:nvPr>
            <p:ph type="body" idx="1"/>
          </p:nvPr>
        </p:nvSpPr>
        <p:spPr>
          <a:xfrm>
            <a:off x="457200" y="1219200"/>
            <a:ext cx="8229600" cy="5257800"/>
          </a:xfrm>
        </p:spPr>
        <p:txBody>
          <a:bodyPr/>
          <a:lstStyle/>
          <a:p>
            <a:pPr>
              <a:lnSpc>
                <a:spcPct val="80000"/>
              </a:lnSpc>
              <a:buFontTx/>
              <a:buNone/>
            </a:pPr>
            <a:r>
              <a:rPr lang="en-US" sz="1800" b="1" smtClean="0"/>
              <a:t>	</a:t>
            </a:r>
            <a:r>
              <a:rPr lang="en-US" sz="2400" b="1" smtClean="0">
                <a:solidFill>
                  <a:srgbClr val="3333FF"/>
                </a:solidFill>
              </a:rPr>
              <a:t>Use your Bible (Don’t ask permission – “I will show you in two minutes how you can know for sure you will go to heaven.”</a:t>
            </a:r>
            <a:r>
              <a:rPr lang="en-US" sz="2400" b="1" smtClean="0"/>
              <a:t> </a:t>
            </a:r>
          </a:p>
          <a:p>
            <a:pPr>
              <a:lnSpc>
                <a:spcPct val="80000"/>
              </a:lnSpc>
              <a:buFontTx/>
              <a:buNone/>
            </a:pPr>
            <a:endParaRPr lang="en-US" sz="900" b="1" smtClean="0"/>
          </a:p>
          <a:p>
            <a:pPr>
              <a:lnSpc>
                <a:spcPct val="80000"/>
              </a:lnSpc>
              <a:buFontTx/>
              <a:buNone/>
            </a:pPr>
            <a:r>
              <a:rPr lang="en-US" sz="2400" b="1" smtClean="0"/>
              <a:t>Tips on your “Evangelism Bible”:</a:t>
            </a:r>
          </a:p>
          <a:p>
            <a:pPr>
              <a:lnSpc>
                <a:spcPct val="80000"/>
              </a:lnSpc>
            </a:pPr>
            <a:r>
              <a:rPr lang="en-US" sz="2000" smtClean="0"/>
              <a:t>Should be a concealed weapon quickly deployed (in back or coat pocket).</a:t>
            </a:r>
          </a:p>
          <a:p>
            <a:pPr>
              <a:lnSpc>
                <a:spcPct val="80000"/>
              </a:lnSpc>
            </a:pPr>
            <a:r>
              <a:rPr lang="en-US" sz="2000" smtClean="0"/>
              <a:t>Large Bibles can be intimidating and they will see it before you’re ready.</a:t>
            </a:r>
          </a:p>
          <a:p>
            <a:pPr>
              <a:lnSpc>
                <a:spcPct val="80000"/>
              </a:lnSpc>
            </a:pPr>
            <a:r>
              <a:rPr lang="en-US" sz="2000" smtClean="0"/>
              <a:t>Print large enough to read and clear of markings and highlights (except for key words).</a:t>
            </a:r>
          </a:p>
          <a:p>
            <a:pPr>
              <a:lnSpc>
                <a:spcPct val="80000"/>
              </a:lnSpc>
            </a:pPr>
            <a:endParaRPr lang="en-US" sz="500" smtClean="0"/>
          </a:p>
          <a:p>
            <a:pPr>
              <a:lnSpc>
                <a:spcPct val="80000"/>
              </a:lnSpc>
              <a:buFontTx/>
              <a:buNone/>
            </a:pPr>
            <a:r>
              <a:rPr lang="en-US" sz="2400" b="1" smtClean="0"/>
              <a:t>Tips on using your “Evangelism Bible”:</a:t>
            </a:r>
          </a:p>
          <a:p>
            <a:pPr>
              <a:lnSpc>
                <a:spcPct val="80000"/>
              </a:lnSpc>
            </a:pPr>
            <a:r>
              <a:rPr lang="en-US" sz="2000" smtClean="0"/>
              <a:t>Have individual read Scripture aloud: “Faith comes by hearing and hearing by the word of God.”</a:t>
            </a:r>
          </a:p>
          <a:p>
            <a:pPr>
              <a:lnSpc>
                <a:spcPct val="80000"/>
              </a:lnSpc>
            </a:pPr>
            <a:r>
              <a:rPr lang="en-US" sz="2000" smtClean="0"/>
              <a:t>Use the Lord’s approach with lawyer in Lk. 10:26: Ask questions, refer the hearer to Scripture. </a:t>
            </a:r>
          </a:p>
          <a:p>
            <a:pPr>
              <a:lnSpc>
                <a:spcPct val="80000"/>
              </a:lnSpc>
            </a:pPr>
            <a:r>
              <a:rPr lang="en-US" sz="2000" smtClean="0"/>
              <a:t>If bad answer, reread verse again, or go to another verse. Go on when you have right answer.</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It Only Takes a Few</a:t>
            </a:r>
          </a:p>
        </p:txBody>
      </p:sp>
      <p:sp>
        <p:nvSpPr>
          <p:cNvPr id="44035" name="Rectangle 3"/>
          <p:cNvSpPr>
            <a:spLocks noGrp="1" noChangeArrowheads="1"/>
          </p:cNvSpPr>
          <p:nvPr>
            <p:ph type="body" idx="1"/>
          </p:nvPr>
        </p:nvSpPr>
        <p:spPr>
          <a:xfrm>
            <a:off x="457200" y="1295400"/>
            <a:ext cx="8229600" cy="4830763"/>
          </a:xfrm>
        </p:spPr>
        <p:txBody>
          <a:bodyPr/>
          <a:lstStyle/>
          <a:p>
            <a:pPr eaLnBrk="1" hangingPunct="1">
              <a:lnSpc>
                <a:spcPct val="90000"/>
              </a:lnSpc>
            </a:pPr>
            <a:r>
              <a:rPr lang="en-US" sz="2400" smtClean="0"/>
              <a:t>It only takes a few Christians infused with the power of God to transform our surroundings for Christ. </a:t>
            </a:r>
          </a:p>
          <a:p>
            <a:pPr lvl="1" eaLnBrk="1" hangingPunct="1">
              <a:lnSpc>
                <a:spcPct val="90000"/>
              </a:lnSpc>
            </a:pPr>
            <a:r>
              <a:rPr lang="en-US" sz="2200" smtClean="0"/>
              <a:t>The Lord Jesus began His ministry with 11 men. </a:t>
            </a:r>
          </a:p>
          <a:p>
            <a:pPr lvl="1" eaLnBrk="1" hangingPunct="1">
              <a:lnSpc>
                <a:spcPct val="90000"/>
              </a:lnSpc>
              <a:buFontTx/>
              <a:buNone/>
            </a:pPr>
            <a:endParaRPr lang="en-US" sz="800" smtClean="0"/>
          </a:p>
          <a:p>
            <a:pPr eaLnBrk="1" hangingPunct="1">
              <a:lnSpc>
                <a:spcPct val="90000"/>
              </a:lnSpc>
            </a:pPr>
            <a:r>
              <a:rPr lang="en-US" sz="2400" b="1" smtClean="0"/>
              <a:t>John Welsey </a:t>
            </a:r>
            <a:r>
              <a:rPr lang="en-US" sz="2400" smtClean="0"/>
              <a:t>said “give me 100 preachers who fear nothing but sin and desire nothing but God, and I care not a straw whether they be clergy or laymen, such alone will shake the gates of hell.”</a:t>
            </a:r>
          </a:p>
          <a:p>
            <a:pPr eaLnBrk="1" hangingPunct="1">
              <a:lnSpc>
                <a:spcPct val="90000"/>
              </a:lnSpc>
              <a:buFontTx/>
              <a:buNone/>
            </a:pPr>
            <a:endParaRPr lang="en-US" sz="800" smtClean="0"/>
          </a:p>
          <a:p>
            <a:pPr eaLnBrk="1" hangingPunct="1">
              <a:lnSpc>
                <a:spcPct val="90000"/>
              </a:lnSpc>
            </a:pPr>
            <a:r>
              <a:rPr lang="en-US" sz="2400" b="1" smtClean="0"/>
              <a:t>Henry Varley:</a:t>
            </a:r>
            <a:r>
              <a:rPr lang="en-US" sz="2400" smtClean="0"/>
              <a:t> “The world has yet to see what God can do with and for and through and in a man who is fully and wholly consecrated to Christ.”</a:t>
            </a:r>
          </a:p>
          <a:p>
            <a:pPr lvl="1" eaLnBrk="1" hangingPunct="1">
              <a:lnSpc>
                <a:spcPct val="90000"/>
              </a:lnSpc>
            </a:pPr>
            <a:r>
              <a:rPr lang="en-US" sz="2200" smtClean="0"/>
              <a:t>A young D. L. Moody heard this statement and he looked up to heaven and said, </a:t>
            </a:r>
            <a:r>
              <a:rPr lang="en-US" sz="2200" b="1" smtClean="0"/>
              <a:t>“By the grace of God I will be that man!”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z="4000" smtClean="0"/>
              <a:t>What is the Purpose</a:t>
            </a:r>
            <a:br>
              <a:rPr lang="en-US" sz="4000" smtClean="0"/>
            </a:br>
            <a:r>
              <a:rPr lang="en-US" sz="4000" smtClean="0"/>
              <a:t>of the Church?</a:t>
            </a:r>
          </a:p>
        </p:txBody>
      </p:sp>
      <p:sp>
        <p:nvSpPr>
          <p:cNvPr id="45059" name="Rectangle 3"/>
          <p:cNvSpPr>
            <a:spLocks noGrp="1" noChangeArrowheads="1"/>
          </p:cNvSpPr>
          <p:nvPr>
            <p:ph type="body" idx="1"/>
          </p:nvPr>
        </p:nvSpPr>
        <p:spPr/>
        <p:txBody>
          <a:bodyPr/>
          <a:lstStyle/>
          <a:p>
            <a:pPr marL="609600" indent="-609600" eaLnBrk="1" hangingPunct="1">
              <a:lnSpc>
                <a:spcPct val="80000"/>
              </a:lnSpc>
              <a:buFontTx/>
              <a:buAutoNum type="arabicPeriod"/>
            </a:pPr>
            <a:r>
              <a:rPr lang="en-US" sz="2800" smtClean="0"/>
              <a:t>The </a:t>
            </a:r>
            <a:r>
              <a:rPr lang="en-US" sz="2800" smtClean="0">
                <a:solidFill>
                  <a:srgbClr val="3333FF"/>
                </a:solidFill>
              </a:rPr>
              <a:t>Upward</a:t>
            </a:r>
            <a:r>
              <a:rPr lang="en-US" sz="2800" smtClean="0"/>
              <a:t> Ministry – Offer Up!</a:t>
            </a:r>
          </a:p>
          <a:p>
            <a:pPr marL="990600" lvl="1" indent="-533400" eaLnBrk="1" hangingPunct="1">
              <a:lnSpc>
                <a:spcPct val="80000"/>
              </a:lnSpc>
              <a:buFontTx/>
              <a:buNone/>
            </a:pPr>
            <a:r>
              <a:rPr lang="en-US" sz="2400" smtClean="0"/>
              <a:t>	The </a:t>
            </a:r>
            <a:r>
              <a:rPr lang="en-US" sz="2400" smtClean="0">
                <a:solidFill>
                  <a:schemeClr val="hlink"/>
                </a:solidFill>
              </a:rPr>
              <a:t>exaltation</a:t>
            </a:r>
            <a:r>
              <a:rPr lang="en-US" sz="2400" smtClean="0"/>
              <a:t> of God in worship (</a:t>
            </a:r>
            <a:r>
              <a:rPr lang="en-US" sz="2400" smtClean="0">
                <a:solidFill>
                  <a:srgbClr val="CC3300"/>
                </a:solidFill>
              </a:rPr>
              <a:t>the priest</a:t>
            </a:r>
            <a:r>
              <a:rPr lang="en-US" sz="2400" smtClean="0"/>
              <a:t>).</a:t>
            </a:r>
          </a:p>
          <a:p>
            <a:pPr marL="990600" lvl="1" indent="-533400" eaLnBrk="1" hangingPunct="1">
              <a:lnSpc>
                <a:spcPct val="80000"/>
              </a:lnSpc>
              <a:buFontTx/>
              <a:buNone/>
            </a:pPr>
            <a:endParaRPr lang="en-US" sz="1000" smtClean="0"/>
          </a:p>
          <a:p>
            <a:pPr marL="609600" indent="-609600" eaLnBrk="1" hangingPunct="1">
              <a:lnSpc>
                <a:spcPct val="80000"/>
              </a:lnSpc>
              <a:buFontTx/>
              <a:buAutoNum type="arabicPeriod" startAt="2"/>
            </a:pPr>
            <a:r>
              <a:rPr lang="en-US" sz="2800" smtClean="0"/>
              <a:t>The </a:t>
            </a:r>
            <a:r>
              <a:rPr lang="en-US" sz="2800" smtClean="0">
                <a:solidFill>
                  <a:srgbClr val="3333FF"/>
                </a:solidFill>
              </a:rPr>
              <a:t>Inward</a:t>
            </a:r>
            <a:r>
              <a:rPr lang="en-US" sz="2800" smtClean="0"/>
              <a:t> Ministry – To Build Up!</a:t>
            </a:r>
          </a:p>
          <a:p>
            <a:pPr marL="609600" indent="-609600" eaLnBrk="1" hangingPunct="1">
              <a:lnSpc>
                <a:spcPct val="80000"/>
              </a:lnSpc>
              <a:buFontTx/>
              <a:buNone/>
            </a:pPr>
            <a:r>
              <a:rPr lang="en-US" sz="2800" smtClean="0"/>
              <a:t>		 </a:t>
            </a:r>
            <a:r>
              <a:rPr lang="en-US" sz="2400" smtClean="0"/>
              <a:t>The </a:t>
            </a:r>
            <a:r>
              <a:rPr lang="en-US" sz="2400" smtClean="0">
                <a:solidFill>
                  <a:schemeClr val="hlink"/>
                </a:solidFill>
              </a:rPr>
              <a:t>edification</a:t>
            </a:r>
            <a:r>
              <a:rPr lang="en-US" sz="2400" smtClean="0"/>
              <a:t> of all believers (</a:t>
            </a:r>
            <a:r>
              <a:rPr lang="en-US" sz="2400" smtClean="0">
                <a:solidFill>
                  <a:srgbClr val="CC3300"/>
                </a:solidFill>
              </a:rPr>
              <a:t>the shepherd</a:t>
            </a:r>
            <a:r>
              <a:rPr lang="en-US" sz="2400" smtClean="0"/>
              <a:t>).</a:t>
            </a:r>
            <a:r>
              <a:rPr lang="en-US" sz="2800" smtClean="0"/>
              <a:t> </a:t>
            </a:r>
          </a:p>
          <a:p>
            <a:pPr marL="609600" indent="-609600" eaLnBrk="1" hangingPunct="1">
              <a:lnSpc>
                <a:spcPct val="80000"/>
              </a:lnSpc>
              <a:buFontTx/>
              <a:buNone/>
            </a:pPr>
            <a:endParaRPr lang="en-US" sz="1000" smtClean="0"/>
          </a:p>
          <a:p>
            <a:pPr marL="609600" indent="-609600" eaLnBrk="1" hangingPunct="1">
              <a:lnSpc>
                <a:spcPct val="80000"/>
              </a:lnSpc>
              <a:buFontTx/>
              <a:buAutoNum type="arabicPeriod" startAt="3"/>
            </a:pPr>
            <a:r>
              <a:rPr lang="en-US" sz="2800" smtClean="0"/>
              <a:t>The </a:t>
            </a:r>
            <a:r>
              <a:rPr lang="en-US" sz="2800" smtClean="0">
                <a:solidFill>
                  <a:srgbClr val="3333FF"/>
                </a:solidFill>
              </a:rPr>
              <a:t>Outward</a:t>
            </a:r>
            <a:r>
              <a:rPr lang="en-US" sz="2800" smtClean="0"/>
              <a:t> Ministry – To Reach Out!</a:t>
            </a:r>
          </a:p>
          <a:p>
            <a:pPr marL="1333500" lvl="2" indent="-419100" eaLnBrk="1" hangingPunct="1">
              <a:lnSpc>
                <a:spcPct val="80000"/>
              </a:lnSpc>
              <a:buFontTx/>
              <a:buNone/>
            </a:pPr>
            <a:r>
              <a:rPr lang="en-US" sz="2800" smtClean="0"/>
              <a:t> </a:t>
            </a:r>
            <a:r>
              <a:rPr lang="en-US" smtClean="0"/>
              <a:t>The </a:t>
            </a:r>
            <a:r>
              <a:rPr lang="en-US" smtClean="0">
                <a:solidFill>
                  <a:schemeClr val="hlink"/>
                </a:solidFill>
              </a:rPr>
              <a:t>evangelization</a:t>
            </a:r>
            <a:r>
              <a:rPr lang="en-US" smtClean="0"/>
              <a:t> of all nations:</a:t>
            </a:r>
          </a:p>
          <a:p>
            <a:pPr marL="1333500" lvl="2" indent="-419100" eaLnBrk="1" hangingPunct="1">
              <a:lnSpc>
                <a:spcPct val="80000"/>
              </a:lnSpc>
              <a:buFontTx/>
              <a:buNone/>
            </a:pPr>
            <a:r>
              <a:rPr lang="en-US" sz="1800" smtClean="0"/>
              <a:t> 	</a:t>
            </a:r>
            <a:r>
              <a:rPr lang="en-US" sz="1800" smtClean="0">
                <a:solidFill>
                  <a:srgbClr val="CC3300"/>
                </a:solidFill>
              </a:rPr>
              <a:t>The fisherman</a:t>
            </a:r>
            <a:r>
              <a:rPr lang="en-US" sz="1800" smtClean="0"/>
              <a:t> – going were the fish are, landing one at a time.</a:t>
            </a:r>
          </a:p>
          <a:p>
            <a:pPr marL="1333500" lvl="2" indent="-419100" eaLnBrk="1" hangingPunct="1">
              <a:lnSpc>
                <a:spcPct val="80000"/>
              </a:lnSpc>
              <a:buFontTx/>
              <a:buNone/>
            </a:pPr>
            <a:r>
              <a:rPr lang="en-US" sz="1800" smtClean="0"/>
              <a:t>	</a:t>
            </a:r>
            <a:r>
              <a:rPr lang="en-US" sz="1800" smtClean="0">
                <a:solidFill>
                  <a:srgbClr val="CC3300"/>
                </a:solidFill>
              </a:rPr>
              <a:t>The farmer</a:t>
            </a:r>
            <a:r>
              <a:rPr lang="en-US" sz="1800" smtClean="0"/>
              <a:t> – going into the field to sow gospel seed.</a:t>
            </a:r>
          </a:p>
          <a:p>
            <a:pPr marL="1333500" lvl="2" indent="-419100" eaLnBrk="1" hangingPunct="1">
              <a:lnSpc>
                <a:spcPct val="80000"/>
              </a:lnSpc>
              <a:buFontTx/>
              <a:buNone/>
            </a:pPr>
            <a:endParaRPr lang="en-US" sz="2000" smtClean="0"/>
          </a:p>
          <a:p>
            <a:pPr marL="609600" indent="-609600" eaLnBrk="1" hangingPunct="1">
              <a:lnSpc>
                <a:spcPct val="80000"/>
              </a:lnSpc>
            </a:pPr>
            <a:r>
              <a:rPr lang="en-US" sz="2800" smtClean="0"/>
              <a:t>A healthy assembly will be active in all three ministries – believers will neglect none!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3800" smtClean="0"/>
              <a:t>What is God’s Pattern For the Church</a:t>
            </a:r>
          </a:p>
        </p:txBody>
      </p:sp>
      <p:sp>
        <p:nvSpPr>
          <p:cNvPr id="5123" name="Rectangle 3"/>
          <p:cNvSpPr>
            <a:spLocks noGrp="1" noChangeArrowheads="1"/>
          </p:cNvSpPr>
          <p:nvPr>
            <p:ph type="body" idx="1"/>
          </p:nvPr>
        </p:nvSpPr>
        <p:spPr>
          <a:xfrm>
            <a:off x="457200" y="1371600"/>
            <a:ext cx="8229600" cy="4754563"/>
          </a:xfrm>
        </p:spPr>
        <p:txBody>
          <a:bodyPr/>
          <a:lstStyle/>
          <a:p>
            <a:pPr eaLnBrk="1" hangingPunct="1">
              <a:lnSpc>
                <a:spcPct val="90000"/>
              </a:lnSpc>
              <a:buFontTx/>
              <a:buNone/>
            </a:pPr>
            <a:r>
              <a:rPr lang="en-US" sz="2400" dirty="0" smtClean="0"/>
              <a:t>1.	CHRIST IS THE HEAD AND CENTER OF THE CHURCH (Eph. 1:22-23; Col. 1:18)</a:t>
            </a:r>
          </a:p>
          <a:p>
            <a:pPr eaLnBrk="1" hangingPunct="1">
              <a:lnSpc>
                <a:spcPct val="90000"/>
              </a:lnSpc>
              <a:buFontTx/>
              <a:buNone/>
            </a:pPr>
            <a:r>
              <a:rPr lang="en-US" sz="2400" dirty="0" smtClean="0"/>
              <a:t>	</a:t>
            </a:r>
            <a:r>
              <a:rPr lang="en-US" sz="2400" b="1" dirty="0" smtClean="0"/>
              <a:t>Expression:</a:t>
            </a:r>
            <a:r>
              <a:rPr lang="en-US" sz="2400" dirty="0" smtClean="0"/>
              <a:t> Through weekly breaking of bread in remembrance of Christ (Luke 22:19, Acts 2:42, 20:7).</a:t>
            </a:r>
          </a:p>
          <a:p>
            <a:pPr eaLnBrk="1" hangingPunct="1">
              <a:lnSpc>
                <a:spcPct val="90000"/>
              </a:lnSpc>
              <a:buFontTx/>
              <a:buNone/>
            </a:pPr>
            <a:r>
              <a:rPr lang="en-US" sz="2400" dirty="0" smtClean="0"/>
              <a:t>	</a:t>
            </a:r>
            <a:r>
              <a:rPr lang="en-US" sz="2400" b="1" dirty="0" smtClean="0"/>
              <a:t>Distortion:</a:t>
            </a:r>
            <a:r>
              <a:rPr lang="en-US" sz="2400" dirty="0" smtClean="0"/>
              <a:t> Earthly head (clergy – one pastor) and earthly headquarters (divisions and denominations).</a:t>
            </a:r>
          </a:p>
          <a:p>
            <a:pPr eaLnBrk="1" hangingPunct="1">
              <a:lnSpc>
                <a:spcPct val="90000"/>
              </a:lnSpc>
              <a:buFontTx/>
              <a:buNone/>
            </a:pPr>
            <a:endParaRPr lang="en-US" sz="1200" dirty="0" smtClean="0"/>
          </a:p>
          <a:p>
            <a:pPr eaLnBrk="1" hangingPunct="1">
              <a:lnSpc>
                <a:spcPct val="90000"/>
              </a:lnSpc>
              <a:buFontTx/>
              <a:buNone/>
            </a:pPr>
            <a:r>
              <a:rPr lang="en-US" sz="2400" dirty="0" smtClean="0"/>
              <a:t>2.	UNITY OF ALL BELIEVERS (1 Cor. 12:13; Eph. 4:3-4; John 17:21-23, Heb. 10:25)</a:t>
            </a:r>
          </a:p>
          <a:p>
            <a:pPr eaLnBrk="1" hangingPunct="1">
              <a:lnSpc>
                <a:spcPct val="90000"/>
              </a:lnSpc>
              <a:buFontTx/>
              <a:buNone/>
            </a:pPr>
            <a:r>
              <a:rPr lang="en-US" sz="2400" dirty="0" smtClean="0"/>
              <a:t>	</a:t>
            </a:r>
            <a:r>
              <a:rPr lang="en-US" sz="2400" b="1" dirty="0" smtClean="0"/>
              <a:t>Expression:</a:t>
            </a:r>
            <a:r>
              <a:rPr lang="en-US" sz="2400" dirty="0" smtClean="0"/>
              <a:t> Identifying with Biblical names: Christians, believers, saints, brethren, etc. </a:t>
            </a:r>
          </a:p>
          <a:p>
            <a:pPr eaLnBrk="1" hangingPunct="1">
              <a:lnSpc>
                <a:spcPct val="90000"/>
              </a:lnSpc>
              <a:buFontTx/>
              <a:buNone/>
            </a:pPr>
            <a:r>
              <a:rPr lang="en-US" sz="2400" dirty="0" smtClean="0"/>
              <a:t>	</a:t>
            </a:r>
            <a:r>
              <a:rPr lang="en-US" sz="2400" b="1" dirty="0" smtClean="0"/>
              <a:t>Distortion:</a:t>
            </a:r>
            <a:r>
              <a:rPr lang="en-US" sz="2400" dirty="0" smtClean="0"/>
              <a:t> Denominational names, local church membership, and isolationism.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3800" smtClean="0"/>
              <a:t>What is God’s Pattern For the Church</a:t>
            </a:r>
          </a:p>
        </p:txBody>
      </p:sp>
      <p:sp>
        <p:nvSpPr>
          <p:cNvPr id="6147" name="Rectangle 3"/>
          <p:cNvSpPr>
            <a:spLocks noGrp="1" noChangeArrowheads="1"/>
          </p:cNvSpPr>
          <p:nvPr>
            <p:ph type="body" idx="1"/>
          </p:nvPr>
        </p:nvSpPr>
        <p:spPr>
          <a:xfrm>
            <a:off x="457200" y="1371600"/>
            <a:ext cx="8229600" cy="4754563"/>
          </a:xfrm>
        </p:spPr>
        <p:txBody>
          <a:bodyPr/>
          <a:lstStyle/>
          <a:p>
            <a:pPr eaLnBrk="1" hangingPunct="1">
              <a:lnSpc>
                <a:spcPct val="90000"/>
              </a:lnSpc>
              <a:buFontTx/>
              <a:buNone/>
            </a:pPr>
            <a:r>
              <a:rPr lang="en-US" sz="2400" dirty="0" smtClean="0"/>
              <a:t>3.	PRIESTHOOD OF ALL BELIEVERS (Rev. 1:6, Heb. 10:22, 1 Pet. 2:5, 10)</a:t>
            </a:r>
          </a:p>
          <a:p>
            <a:pPr eaLnBrk="1" hangingPunct="1">
              <a:lnSpc>
                <a:spcPct val="90000"/>
              </a:lnSpc>
              <a:buFontTx/>
              <a:buNone/>
            </a:pPr>
            <a:r>
              <a:rPr lang="en-US" sz="2400" dirty="0" smtClean="0"/>
              <a:t>	</a:t>
            </a:r>
            <a:r>
              <a:rPr lang="en-US" sz="2400" b="1" dirty="0" smtClean="0"/>
              <a:t>Expression:</a:t>
            </a:r>
            <a:r>
              <a:rPr lang="en-US" sz="2400" dirty="0" smtClean="0"/>
              <a:t> Spirit-led worship, all believers equipped with gifts to serve &amp; edify (Eph. 4:16).</a:t>
            </a:r>
          </a:p>
          <a:p>
            <a:pPr eaLnBrk="1" hangingPunct="1">
              <a:lnSpc>
                <a:spcPct val="90000"/>
              </a:lnSpc>
              <a:buFontTx/>
              <a:buNone/>
            </a:pPr>
            <a:r>
              <a:rPr lang="en-US" sz="2400" dirty="0" smtClean="0"/>
              <a:t>	</a:t>
            </a:r>
            <a:r>
              <a:rPr lang="en-US" sz="2400" b="1" dirty="0" smtClean="0"/>
              <a:t>Distortion:</a:t>
            </a:r>
            <a:r>
              <a:rPr lang="en-US" sz="2400" dirty="0" smtClean="0"/>
              <a:t> Clergy led services, ministry by “professionals,” church traditions leading to rote.</a:t>
            </a:r>
          </a:p>
          <a:p>
            <a:pPr eaLnBrk="1" hangingPunct="1">
              <a:lnSpc>
                <a:spcPct val="90000"/>
              </a:lnSpc>
              <a:buFontTx/>
              <a:buNone/>
            </a:pPr>
            <a:endParaRPr lang="en-US" sz="1200" dirty="0" smtClean="0"/>
          </a:p>
          <a:p>
            <a:pPr eaLnBrk="1" hangingPunct="1">
              <a:lnSpc>
                <a:spcPct val="90000"/>
              </a:lnSpc>
              <a:buFontTx/>
              <a:buNone/>
            </a:pPr>
            <a:r>
              <a:rPr lang="en-US" sz="2400" dirty="0" smtClean="0"/>
              <a:t>4.	FAMILY LIFE OF THE LOCAL CHURCH (Eph. 2:19 – the household of God)</a:t>
            </a:r>
          </a:p>
          <a:p>
            <a:pPr eaLnBrk="1" hangingPunct="1">
              <a:lnSpc>
                <a:spcPct val="90000"/>
              </a:lnSpc>
              <a:buFontTx/>
              <a:buNone/>
            </a:pPr>
            <a:r>
              <a:rPr lang="en-US" sz="2400" dirty="0" smtClean="0"/>
              <a:t>	</a:t>
            </a:r>
            <a:r>
              <a:rPr lang="en-US" sz="2400" b="1" dirty="0" smtClean="0"/>
              <a:t>Expression: </a:t>
            </a:r>
            <a:r>
              <a:rPr lang="en-US" sz="2400" dirty="0" smtClean="0"/>
              <a:t>Family activities per Acts 2:42, Letters of Introduction, Reception into Fellowship.</a:t>
            </a:r>
          </a:p>
          <a:p>
            <a:pPr eaLnBrk="1" hangingPunct="1">
              <a:lnSpc>
                <a:spcPct val="90000"/>
              </a:lnSpc>
              <a:buFontTx/>
              <a:buNone/>
            </a:pPr>
            <a:r>
              <a:rPr lang="en-US" sz="2400" dirty="0" smtClean="0"/>
              <a:t>	</a:t>
            </a:r>
            <a:r>
              <a:rPr lang="en-US" sz="2400" b="1" dirty="0" smtClean="0"/>
              <a:t>Distortion:</a:t>
            </a:r>
            <a:r>
              <a:rPr lang="en-US" sz="2400" dirty="0" smtClean="0"/>
              <a:t> A mixed multitude of saved and lost, busy work with no spiritual value, committees.</a:t>
            </a:r>
          </a:p>
          <a:p>
            <a:pPr eaLnBrk="1" hangingPunct="1">
              <a:lnSpc>
                <a:spcPct val="90000"/>
              </a:lnSpc>
            </a:pPr>
            <a:endParaRPr lang="en-US" sz="2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3800" smtClean="0"/>
              <a:t>What is God’s Pattern For the Church</a:t>
            </a:r>
          </a:p>
        </p:txBody>
      </p:sp>
      <p:sp>
        <p:nvSpPr>
          <p:cNvPr id="7171" name="Rectangle 3"/>
          <p:cNvSpPr>
            <a:spLocks noGrp="1" noChangeArrowheads="1"/>
          </p:cNvSpPr>
          <p:nvPr>
            <p:ph type="body" idx="1"/>
          </p:nvPr>
        </p:nvSpPr>
        <p:spPr>
          <a:xfrm>
            <a:off x="457200" y="1371600"/>
            <a:ext cx="8229600" cy="4754563"/>
          </a:xfrm>
        </p:spPr>
        <p:txBody>
          <a:bodyPr/>
          <a:lstStyle/>
          <a:p>
            <a:pPr eaLnBrk="1" hangingPunct="1">
              <a:lnSpc>
                <a:spcPct val="80000"/>
              </a:lnSpc>
              <a:buFontTx/>
              <a:buNone/>
            </a:pPr>
            <a:r>
              <a:rPr lang="en-US" sz="2400" dirty="0" smtClean="0"/>
              <a:t>5.	SANCTITY OF THE SEXES (Gen. 1:27, 2:24, 1 Tim. 2:11-14)</a:t>
            </a:r>
          </a:p>
          <a:p>
            <a:pPr eaLnBrk="1" hangingPunct="1">
              <a:lnSpc>
                <a:spcPct val="80000"/>
              </a:lnSpc>
              <a:buFontTx/>
              <a:buNone/>
            </a:pPr>
            <a:r>
              <a:rPr lang="en-US" sz="2400" dirty="0" smtClean="0"/>
              <a:t>	</a:t>
            </a:r>
            <a:r>
              <a:rPr lang="en-US" sz="2400" b="1" dirty="0" smtClean="0"/>
              <a:t>Expression:</a:t>
            </a:r>
            <a:r>
              <a:rPr lang="en-US" sz="2400" dirty="0" smtClean="0"/>
              <a:t> Proper roles in church (men leading, women supporting), symbolic truth: head </a:t>
            </a:r>
          </a:p>
          <a:p>
            <a:pPr eaLnBrk="1" hangingPunct="1">
              <a:lnSpc>
                <a:spcPct val="80000"/>
              </a:lnSpc>
              <a:buFontTx/>
              <a:buNone/>
            </a:pPr>
            <a:r>
              <a:rPr lang="en-US" sz="2400" dirty="0" smtClean="0"/>
              <a:t>	covering.</a:t>
            </a:r>
          </a:p>
          <a:p>
            <a:pPr eaLnBrk="1" hangingPunct="1">
              <a:lnSpc>
                <a:spcPct val="80000"/>
              </a:lnSpc>
              <a:buFontTx/>
              <a:buNone/>
            </a:pPr>
            <a:r>
              <a:rPr lang="en-US" sz="2400" dirty="0" smtClean="0"/>
              <a:t>	</a:t>
            </a:r>
            <a:r>
              <a:rPr lang="en-US" sz="2400" b="1" dirty="0" smtClean="0"/>
              <a:t>Distortion: </a:t>
            </a:r>
            <a:r>
              <a:rPr lang="en-US" sz="2400" dirty="0" smtClean="0"/>
              <a:t>Headship/</a:t>
            </a:r>
            <a:r>
              <a:rPr lang="en-US" sz="2400" dirty="0" err="1" smtClean="0"/>
              <a:t>Sonship</a:t>
            </a:r>
            <a:r>
              <a:rPr lang="en-US" sz="2400" dirty="0" smtClean="0"/>
              <a:t> confusion, cultural arguments to erode away God’s order.</a:t>
            </a:r>
          </a:p>
          <a:p>
            <a:pPr eaLnBrk="1" hangingPunct="1">
              <a:lnSpc>
                <a:spcPct val="80000"/>
              </a:lnSpc>
              <a:buFontTx/>
              <a:buNone/>
            </a:pPr>
            <a:endParaRPr lang="en-US" sz="2400" dirty="0" smtClean="0"/>
          </a:p>
          <a:p>
            <a:pPr eaLnBrk="1" hangingPunct="1">
              <a:lnSpc>
                <a:spcPct val="80000"/>
              </a:lnSpc>
              <a:buFontTx/>
              <a:buNone/>
            </a:pPr>
            <a:r>
              <a:rPr lang="en-US" sz="2400" dirty="0" smtClean="0"/>
              <a:t>6.	PLURALITY OF LEADERSHIP: SAFETY IN MULTITUDE OF COUNSELORS (Tit. 1:5, Acts14:23)</a:t>
            </a:r>
          </a:p>
          <a:p>
            <a:pPr eaLnBrk="1" hangingPunct="1">
              <a:lnSpc>
                <a:spcPct val="80000"/>
              </a:lnSpc>
              <a:buFontTx/>
              <a:buNone/>
            </a:pPr>
            <a:r>
              <a:rPr lang="en-US" sz="2400" dirty="0" smtClean="0"/>
              <a:t>	</a:t>
            </a:r>
            <a:r>
              <a:rPr lang="en-US" sz="2400" b="1" dirty="0" smtClean="0"/>
              <a:t>Expression</a:t>
            </a:r>
            <a:r>
              <a:rPr lang="en-US" sz="2400" dirty="0" smtClean="0"/>
              <a:t>: Apostles, proactive elders – spiritual men, Deacons: administration in temporal things (1 Tim. 3:12). </a:t>
            </a:r>
          </a:p>
          <a:p>
            <a:pPr eaLnBrk="1" hangingPunct="1">
              <a:lnSpc>
                <a:spcPct val="80000"/>
              </a:lnSpc>
              <a:buFontTx/>
              <a:buNone/>
            </a:pPr>
            <a:r>
              <a:rPr lang="en-US" sz="2400" dirty="0" smtClean="0"/>
              <a:t>	</a:t>
            </a:r>
            <a:r>
              <a:rPr lang="en-US" sz="2400" b="1" dirty="0" smtClean="0"/>
              <a:t>Distortion:</a:t>
            </a:r>
            <a:r>
              <a:rPr lang="en-US" sz="2400" dirty="0" smtClean="0"/>
              <a:t> One man ministry – promotes church spectators, pride, &amp; no accountability.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3800" smtClean="0"/>
              <a:t>What is God’s Pattern For the Church</a:t>
            </a:r>
          </a:p>
        </p:txBody>
      </p:sp>
      <p:sp>
        <p:nvSpPr>
          <p:cNvPr id="8195" name="Rectangle 3"/>
          <p:cNvSpPr>
            <a:spLocks noGrp="1" noChangeArrowheads="1"/>
          </p:cNvSpPr>
          <p:nvPr>
            <p:ph type="body" idx="1"/>
          </p:nvPr>
        </p:nvSpPr>
        <p:spPr/>
        <p:txBody>
          <a:bodyPr/>
          <a:lstStyle/>
          <a:p>
            <a:pPr eaLnBrk="1" hangingPunct="1">
              <a:lnSpc>
                <a:spcPct val="90000"/>
              </a:lnSpc>
              <a:buFontTx/>
              <a:buNone/>
            </a:pPr>
            <a:r>
              <a:rPr lang="en-US" sz="2800" dirty="0" smtClean="0"/>
              <a:t>7.	ONE MISSION: THE GREAT COMMISSION (Matt. 28:18-20 – reaching the lost for Christ)</a:t>
            </a:r>
          </a:p>
          <a:p>
            <a:pPr eaLnBrk="1" hangingPunct="1">
              <a:lnSpc>
                <a:spcPct val="90000"/>
              </a:lnSpc>
              <a:buFontTx/>
              <a:buNone/>
            </a:pPr>
            <a:r>
              <a:rPr lang="en-US" sz="2800" dirty="0" smtClean="0"/>
              <a:t>	</a:t>
            </a:r>
            <a:r>
              <a:rPr lang="en-US" sz="2800" b="1" dirty="0" smtClean="0"/>
              <a:t>Expression:</a:t>
            </a:r>
            <a:r>
              <a:rPr lang="en-US" sz="2800" dirty="0" smtClean="0"/>
              <a:t> Believers are witnesses in the world &amp; the church is sending out workers to do the same. Must proclaim an accurate message.</a:t>
            </a:r>
          </a:p>
          <a:p>
            <a:pPr eaLnBrk="1" hangingPunct="1">
              <a:lnSpc>
                <a:spcPct val="90000"/>
              </a:lnSpc>
              <a:buFontTx/>
              <a:buNone/>
            </a:pPr>
            <a:endParaRPr lang="en-US" sz="1600" dirty="0" smtClean="0"/>
          </a:p>
          <a:p>
            <a:pPr eaLnBrk="1" hangingPunct="1">
              <a:lnSpc>
                <a:spcPct val="90000"/>
              </a:lnSpc>
              <a:buFontTx/>
              <a:buNone/>
            </a:pPr>
            <a:r>
              <a:rPr lang="en-US" sz="2800" dirty="0" smtClean="0"/>
              <a:t>	</a:t>
            </a:r>
            <a:r>
              <a:rPr lang="en-US" sz="2800" b="1" dirty="0" smtClean="0"/>
              <a:t>Distortion:</a:t>
            </a:r>
            <a:r>
              <a:rPr lang="en-US" sz="2800" dirty="0" smtClean="0"/>
              <a:t> Come to church for social activities or you must come to church before we will witness to you — “you come” vs. “we go.”</a:t>
            </a:r>
          </a:p>
          <a:p>
            <a:pPr eaLnBrk="1" hangingPunct="1">
              <a:lnSpc>
                <a:spcPct val="90000"/>
              </a:lnSpc>
            </a:pPr>
            <a:endParaRPr lang="en-US" sz="28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Summary of Sevenfold Pattern</a:t>
            </a:r>
          </a:p>
        </p:txBody>
      </p:sp>
      <p:sp>
        <p:nvSpPr>
          <p:cNvPr id="3" name="Content Placeholder 2"/>
          <p:cNvSpPr>
            <a:spLocks noGrp="1"/>
          </p:cNvSpPr>
          <p:nvPr>
            <p:ph idx="1"/>
          </p:nvPr>
        </p:nvSpPr>
        <p:spPr>
          <a:xfrm>
            <a:off x="457200" y="1371600"/>
            <a:ext cx="8229600" cy="4754563"/>
          </a:xfrm>
        </p:spPr>
        <p:txBody>
          <a:bodyPr/>
          <a:lstStyle/>
          <a:p>
            <a:pPr marL="0" indent="0">
              <a:buFontTx/>
              <a:buNone/>
              <a:defRPr/>
            </a:pPr>
            <a:r>
              <a:rPr lang="en-US" sz="2200" dirty="0" smtClean="0">
                <a:solidFill>
                  <a:srgbClr val="3333FF"/>
                </a:solidFill>
              </a:rPr>
              <a:t>This sevenfold pattern reflects significant truths that God wants to display in the Church; these convey the glory of God: </a:t>
            </a:r>
          </a:p>
          <a:p>
            <a:pPr>
              <a:buFontTx/>
              <a:buNone/>
              <a:defRPr/>
            </a:pPr>
            <a:r>
              <a:rPr lang="en-US" sz="800" dirty="0" smtClean="0"/>
              <a:t> </a:t>
            </a:r>
          </a:p>
          <a:p>
            <a:pPr>
              <a:buFontTx/>
              <a:buNone/>
              <a:defRPr/>
            </a:pPr>
            <a:r>
              <a:rPr lang="en-US" sz="2000" dirty="0" smtClean="0"/>
              <a:t>1.	</a:t>
            </a:r>
            <a:r>
              <a:rPr lang="en-US" sz="1800" dirty="0" smtClean="0"/>
              <a:t>Christ is to be the center of our attention; the Father is honored when His Son is honored.</a:t>
            </a:r>
          </a:p>
          <a:p>
            <a:pPr>
              <a:buFontTx/>
              <a:buNone/>
              <a:defRPr/>
            </a:pPr>
            <a:r>
              <a:rPr lang="en-US" sz="700" dirty="0" smtClean="0"/>
              <a:t> </a:t>
            </a:r>
          </a:p>
          <a:p>
            <a:pPr>
              <a:buFontTx/>
              <a:buNone/>
              <a:defRPr/>
            </a:pPr>
            <a:r>
              <a:rPr lang="en-US" sz="1800" dirty="0" smtClean="0"/>
              <a:t>2.	Just as God is one, all believers are one in Him.</a:t>
            </a:r>
          </a:p>
          <a:p>
            <a:pPr>
              <a:buFontTx/>
              <a:buNone/>
              <a:defRPr/>
            </a:pPr>
            <a:r>
              <a:rPr lang="en-US" sz="700" dirty="0" smtClean="0"/>
              <a:t> </a:t>
            </a:r>
          </a:p>
          <a:p>
            <a:pPr>
              <a:buFontTx/>
              <a:buNone/>
              <a:defRPr/>
            </a:pPr>
            <a:r>
              <a:rPr lang="en-US" sz="1800" dirty="0" smtClean="0"/>
              <a:t>3.	God alone is to be worshipped and all believers are able priests to do so. </a:t>
            </a:r>
          </a:p>
          <a:p>
            <a:pPr>
              <a:buFontTx/>
              <a:buNone/>
              <a:defRPr/>
            </a:pPr>
            <a:r>
              <a:rPr lang="en-US" sz="700" dirty="0" smtClean="0"/>
              <a:t> </a:t>
            </a:r>
          </a:p>
          <a:p>
            <a:pPr>
              <a:buFontTx/>
              <a:buNone/>
              <a:defRPr/>
            </a:pPr>
            <a:r>
              <a:rPr lang="en-US" sz="1800" dirty="0" smtClean="0"/>
              <a:t>4.	God is the source of all good things; those who truly compose the family of God will bask in His goodness forever. </a:t>
            </a:r>
            <a:endParaRPr lang="en-US" sz="700" dirty="0" smtClean="0"/>
          </a:p>
          <a:p>
            <a:pPr algn="r">
              <a:buFontTx/>
              <a:buNone/>
              <a:defRPr/>
            </a:pPr>
            <a:r>
              <a:rPr lang="en-US" sz="700" dirty="0" smtClean="0"/>
              <a:t> </a:t>
            </a:r>
          </a:p>
          <a:p>
            <a:pPr>
              <a:buFontTx/>
              <a:buNone/>
              <a:defRPr/>
            </a:pPr>
            <a:r>
              <a:rPr lang="en-US" sz="1800" dirty="0" smtClean="0"/>
              <a:t>5.	In heaven, God’s glory, and its reflection in others, will be all that is seen.</a:t>
            </a:r>
          </a:p>
          <a:p>
            <a:pPr>
              <a:buFontTx/>
              <a:buNone/>
              <a:defRPr/>
            </a:pPr>
            <a:r>
              <a:rPr lang="en-US" sz="700" dirty="0" smtClean="0"/>
              <a:t> </a:t>
            </a:r>
          </a:p>
          <a:p>
            <a:pPr>
              <a:buFontTx/>
              <a:buNone/>
              <a:defRPr/>
            </a:pPr>
            <a:r>
              <a:rPr lang="en-US" sz="1800" dirty="0" smtClean="0"/>
              <a:t>6.	God is masculine, plural in persons, and perfectly unified in all that He does.</a:t>
            </a:r>
          </a:p>
          <a:p>
            <a:pPr>
              <a:buFontTx/>
              <a:buNone/>
              <a:defRPr/>
            </a:pPr>
            <a:r>
              <a:rPr lang="en-US" sz="700" dirty="0" smtClean="0"/>
              <a:t> </a:t>
            </a:r>
          </a:p>
          <a:p>
            <a:pPr>
              <a:buFontTx/>
              <a:buNone/>
              <a:defRPr/>
            </a:pPr>
            <a:r>
              <a:rPr lang="en-US" sz="1800" dirty="0" smtClean="0"/>
              <a:t>7.	God is merciful, gracious, long-suffering, and desires heaven to be full of redeemed people from every nation, tribe, tongue, and kindred. </a:t>
            </a:r>
          </a:p>
          <a:p>
            <a:pPr>
              <a:defRPr/>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3523</TotalTime>
  <Words>2519</Words>
  <Application>Microsoft Office PowerPoint</Application>
  <PresentationFormat>On-screen Show (4:3)</PresentationFormat>
  <Paragraphs>348</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Default Design</vt:lpstr>
      <vt:lpstr>Church Body Life</vt:lpstr>
      <vt:lpstr>Church Body Life</vt:lpstr>
      <vt:lpstr>What is the Pattern  of the Church?  Session # 1  </vt:lpstr>
      <vt:lpstr>The Church is an Object Lesson</vt:lpstr>
      <vt:lpstr>What is God’s Pattern For the Church</vt:lpstr>
      <vt:lpstr>What is God’s Pattern For the Church</vt:lpstr>
      <vt:lpstr>What is God’s Pattern For the Church</vt:lpstr>
      <vt:lpstr>What is God’s Pattern For the Church</vt:lpstr>
      <vt:lpstr>Summary of Sevenfold Pattern</vt:lpstr>
      <vt:lpstr>What is the Purpose of the Church?    Session # 2    </vt:lpstr>
      <vt:lpstr>What is the Purpose of the Church?</vt:lpstr>
      <vt:lpstr>The Upward Ministry</vt:lpstr>
      <vt:lpstr>The Inward Ministry</vt:lpstr>
      <vt:lpstr>The Inward Ministry</vt:lpstr>
      <vt:lpstr>What is Biblical Training?</vt:lpstr>
      <vt:lpstr>Mentoring vs. Training Programs</vt:lpstr>
      <vt:lpstr>1. Equipping in Righteousness</vt:lpstr>
      <vt:lpstr>2. Equipping for Ministry</vt:lpstr>
      <vt:lpstr>The Goal of Mentoring</vt:lpstr>
      <vt:lpstr>Slide 20</vt:lpstr>
      <vt:lpstr>Slide 21</vt:lpstr>
      <vt:lpstr>The Outward Ministry</vt:lpstr>
      <vt:lpstr>The Outward Ministry</vt:lpstr>
      <vt:lpstr>The Outward Ministry</vt:lpstr>
      <vt:lpstr>Going Out Where the Lost Are</vt:lpstr>
      <vt:lpstr>Is Door to Door Work Effective?</vt:lpstr>
      <vt:lpstr>Is Door to Door Work Effective? </vt:lpstr>
      <vt:lpstr>Preparation</vt:lpstr>
      <vt:lpstr>Slide 29</vt:lpstr>
      <vt:lpstr>Slide 30</vt:lpstr>
      <vt:lpstr>Slide 31</vt:lpstr>
      <vt:lpstr>Preparation (cont.)</vt:lpstr>
      <vt:lpstr>Preparation for Group Outreach </vt:lpstr>
      <vt:lpstr>Preparation for Group Outreach</vt:lpstr>
      <vt:lpstr>Maps by Zones</vt:lpstr>
      <vt:lpstr>Going Door to Door</vt:lpstr>
      <vt:lpstr>Going Door to Door</vt:lpstr>
      <vt:lpstr>Going Door to Door</vt:lpstr>
      <vt:lpstr>Going Door to Door</vt:lpstr>
      <vt:lpstr>Practical Things</vt:lpstr>
      <vt:lpstr>Practical Things</vt:lpstr>
      <vt:lpstr>Presentation – What to say?</vt:lpstr>
      <vt:lpstr>Connecting and Probing</vt:lpstr>
      <vt:lpstr>Using Your Evangelism Bible</vt:lpstr>
      <vt:lpstr>It Only Takes a Few</vt:lpstr>
      <vt:lpstr>What is the Purpose of the Church?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Gospel Outreach</dc:title>
  <dc:creator>Warren Henderson</dc:creator>
  <cp:lastModifiedBy>Warren</cp:lastModifiedBy>
  <cp:revision>160</cp:revision>
  <dcterms:created xsi:type="dcterms:W3CDTF">2005-10-11T21:30:47Z</dcterms:created>
  <dcterms:modified xsi:type="dcterms:W3CDTF">2011-10-08T11:30:06Z</dcterms:modified>
</cp:coreProperties>
</file>